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89" r:id="rId14"/>
    <p:sldId id="268" r:id="rId15"/>
    <p:sldId id="269" r:id="rId16"/>
    <p:sldId id="273" r:id="rId17"/>
    <p:sldId id="270" r:id="rId18"/>
    <p:sldId id="271" r:id="rId19"/>
    <p:sldId id="272" r:id="rId20"/>
    <p:sldId id="274" r:id="rId21"/>
    <p:sldId id="275" r:id="rId22"/>
    <p:sldId id="276" r:id="rId23"/>
    <p:sldId id="277" r:id="rId24"/>
    <p:sldId id="278" r:id="rId25"/>
    <p:sldId id="279" r:id="rId26"/>
    <p:sldId id="280" r:id="rId27"/>
    <p:sldId id="281" r:id="rId28"/>
    <p:sldId id="282" r:id="rId29"/>
    <p:sldId id="286" r:id="rId30"/>
    <p:sldId id="287" r:id="rId31"/>
    <p:sldId id="284" r:id="rId32"/>
    <p:sldId id="285" r:id="rId33"/>
    <p:sldId id="288" r:id="rId3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3300"/>
    <a:srgbClr val="CC6600"/>
    <a:srgbClr val="0000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02"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EB109D-C842-4964-86FA-1992832F04EE}" type="datetimeFigureOut">
              <a:rPr lang="zh-TW" altLang="en-US" smtClean="0"/>
              <a:t>2016/5/26</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D79C16-E6CF-4935-A23A-E98A55393239}" type="slidenum">
              <a:rPr lang="zh-TW" altLang="en-US" smtClean="0"/>
              <a:t>‹#›</a:t>
            </a:fld>
            <a:endParaRPr lang="zh-TW" altLang="en-US"/>
          </a:p>
        </p:txBody>
      </p:sp>
    </p:spTree>
    <p:extLst>
      <p:ext uri="{BB962C8B-B14F-4D97-AF65-F5344CB8AC3E}">
        <p14:creationId xmlns:p14="http://schemas.microsoft.com/office/powerpoint/2010/main" val="775869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1</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10</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11</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12</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13</a:t>
            </a:fld>
            <a:endParaRPr lang="zh-TW" altLang="en-US"/>
          </a:p>
        </p:txBody>
      </p:sp>
    </p:spTree>
    <p:extLst>
      <p:ext uri="{BB962C8B-B14F-4D97-AF65-F5344CB8AC3E}">
        <p14:creationId xmlns:p14="http://schemas.microsoft.com/office/powerpoint/2010/main" val="1967831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14</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15</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16</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17</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18</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19</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2</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20</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21</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22</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23</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24</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25</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26</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27</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28</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29</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3</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30</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31</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32</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33</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4</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5</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6</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7</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8</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4D79C16-E6CF-4935-A23A-E98A55393239}" type="slidenum">
              <a:rPr lang="zh-TW" altLang="en-US" smtClean="0"/>
              <a:t>9</a:t>
            </a:fld>
            <a:endParaRPr lang="zh-TW" altLang="en-US"/>
          </a:p>
        </p:txBody>
      </p:sp>
    </p:spTree>
    <p:extLst>
      <p:ext uri="{BB962C8B-B14F-4D97-AF65-F5344CB8AC3E}">
        <p14:creationId xmlns:p14="http://schemas.microsoft.com/office/powerpoint/2010/main" val="1340677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B52DE1EF-7CB2-4716-94EE-26AE97AB4259}" type="datetimeFigureOut">
              <a:rPr lang="zh-TW" altLang="en-US" smtClean="0"/>
              <a:t>2016/5/26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181831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B52DE1EF-7CB2-4716-94EE-26AE97AB4259}" type="datetimeFigureOut">
              <a:rPr lang="zh-TW" altLang="en-US" smtClean="0"/>
              <a:t>2016/5/26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49649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B52DE1EF-7CB2-4716-94EE-26AE97AB4259}" type="datetimeFigureOut">
              <a:rPr lang="zh-TW" altLang="en-US" smtClean="0"/>
              <a:t>2016/5/26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2913213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B52DE1EF-7CB2-4716-94EE-26AE97AB4259}" type="datetimeFigureOut">
              <a:rPr lang="zh-TW" altLang="en-US" smtClean="0"/>
              <a:t>2016/5/26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329063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B52DE1EF-7CB2-4716-94EE-26AE97AB4259}" type="datetimeFigureOut">
              <a:rPr lang="zh-TW" altLang="en-US" smtClean="0"/>
              <a:t>2016/5/26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24307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B52DE1EF-7CB2-4716-94EE-26AE97AB4259}" type="datetimeFigureOut">
              <a:rPr lang="zh-TW" altLang="en-US" smtClean="0"/>
              <a:t>2016/5/26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1693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B52DE1EF-7CB2-4716-94EE-26AE97AB4259}" type="datetimeFigureOut">
              <a:rPr lang="zh-TW" altLang="en-US" smtClean="0"/>
              <a:t>2016/5/26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1245194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B52DE1EF-7CB2-4716-94EE-26AE97AB4259}" type="datetimeFigureOut">
              <a:rPr lang="zh-TW" altLang="en-US" smtClean="0"/>
              <a:t>2016/5/26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99240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52DE1EF-7CB2-4716-94EE-26AE97AB4259}" type="datetimeFigureOut">
              <a:rPr lang="zh-TW" altLang="en-US" smtClean="0"/>
              <a:t>2016/5/26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3112911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B52DE1EF-7CB2-4716-94EE-26AE97AB4259}" type="datetimeFigureOut">
              <a:rPr lang="zh-TW" altLang="en-US" smtClean="0"/>
              <a:t>2016/5/26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390766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B52DE1EF-7CB2-4716-94EE-26AE97AB4259}" type="datetimeFigureOut">
              <a:rPr lang="zh-TW" altLang="en-US" smtClean="0"/>
              <a:t>2016/5/26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1805825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2DE1EF-7CB2-4716-94EE-26AE97AB4259}" type="datetimeFigureOut">
              <a:rPr lang="zh-TW" altLang="en-US" smtClean="0"/>
              <a:t>2016/5/26</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BE40A0-921C-49EF-AB2A-112ABD1549F2}" type="slidenum">
              <a:rPr lang="zh-TW" altLang="en-US" smtClean="0"/>
              <a:t>‹#›</a:t>
            </a:fld>
            <a:endParaRPr lang="zh-TW" altLang="en-US"/>
          </a:p>
        </p:txBody>
      </p:sp>
    </p:spTree>
    <p:extLst>
      <p:ext uri="{BB962C8B-B14F-4D97-AF65-F5344CB8AC3E}">
        <p14:creationId xmlns:p14="http://schemas.microsoft.com/office/powerpoint/2010/main" val="972865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9.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8775"/>
            <a:ext cx="7772400" cy="677937"/>
          </a:xfrm>
        </p:spPr>
        <p:txBody>
          <a:bodyPr>
            <a:normAutofit fontScale="90000"/>
          </a:bodyPr>
          <a:lstStyle/>
          <a:p>
            <a:r>
              <a:rPr lang="en-US" altLang="zh-TW" b="1" dirty="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KC2016</a:t>
            </a:r>
            <a:r>
              <a:rPr lang="zh-TW" altLang="en-US" b="1" dirty="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知識社群國際研討會</a:t>
            </a: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sp>
        <p:nvSpPr>
          <p:cNvPr id="6" name="文字方塊 5"/>
          <p:cNvSpPr txBox="1"/>
          <p:nvPr/>
        </p:nvSpPr>
        <p:spPr>
          <a:xfrm>
            <a:off x="391755" y="1590763"/>
            <a:ext cx="8576513" cy="769441"/>
          </a:xfrm>
          <a:prstGeom prst="rect">
            <a:avLst/>
          </a:prstGeom>
          <a:noFill/>
        </p:spPr>
        <p:txBody>
          <a:bodyPr wrap="square" rtlCol="0">
            <a:spAutoFit/>
          </a:bodyPr>
          <a:lstStyle/>
          <a:p>
            <a:r>
              <a:rPr lang="zh-TW" altLang="en-US" sz="4400" b="1" dirty="0">
                <a:solidFill>
                  <a:srgbClr val="FF0000"/>
                </a:solidFill>
                <a:latin typeface="標楷體" panose="03000509000000000000" pitchFamily="65" charset="-120"/>
                <a:ea typeface="標楷體" panose="03000509000000000000" pitchFamily="65" charset="-120"/>
              </a:rPr>
              <a:t>雲端寵物自動餵食器之設計與實作</a:t>
            </a:r>
          </a:p>
        </p:txBody>
      </p:sp>
      <p:sp>
        <p:nvSpPr>
          <p:cNvPr id="7" name="文字方塊 6"/>
          <p:cNvSpPr txBox="1"/>
          <p:nvPr/>
        </p:nvSpPr>
        <p:spPr>
          <a:xfrm>
            <a:off x="1284501" y="3284984"/>
            <a:ext cx="7007046" cy="2231380"/>
          </a:xfrm>
          <a:prstGeom prst="rect">
            <a:avLst/>
          </a:prstGeom>
          <a:noFill/>
        </p:spPr>
        <p:txBody>
          <a:bodyPr wrap="none" rtlCol="0">
            <a:spAutoFit/>
          </a:bodyPr>
          <a:lstStyle/>
          <a:p>
            <a:pPr algn="ctr">
              <a:spcAft>
                <a:spcPts val="1800"/>
              </a:spcAft>
            </a:pPr>
            <a:r>
              <a:rPr lang="zh-TW" altLang="en-US" sz="2800" b="1" u="sng" dirty="0">
                <a:solidFill>
                  <a:srgbClr val="C00000"/>
                </a:solidFill>
                <a:latin typeface="Times New Roman" panose="02020603050405020304" pitchFamily="18" charset="0"/>
                <a:ea typeface="標楷體" panose="03000509000000000000" pitchFamily="65" charset="-120"/>
                <a:cs typeface="Times New Roman" panose="02020603050405020304" pitchFamily="18" charset="0"/>
              </a:rPr>
              <a:t>林昱丞</a:t>
            </a:r>
            <a:r>
              <a:rPr lang="zh-TW" altLang="en-US" sz="2800" b="1" dirty="0">
                <a:latin typeface="Times New Roman" panose="02020603050405020304" pitchFamily="18" charset="0"/>
                <a:ea typeface="標楷體" panose="03000509000000000000" pitchFamily="65" charset="-120"/>
                <a:cs typeface="Times New Roman" panose="02020603050405020304" pitchFamily="18" charset="0"/>
              </a:rPr>
              <a:t>、王如宏、張雅涵、洪敏雄、徐盛軒</a:t>
            </a:r>
            <a:endParaRPr lang="en-US" altLang="zh-TW" sz="2800" b="1" dirty="0">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1200"/>
              </a:spcAft>
            </a:pPr>
            <a:r>
              <a:rPr lang="zh-TW" altLang="en-US" sz="2800" b="1" dirty="0">
                <a:solidFill>
                  <a:srgbClr val="7030A0"/>
                </a:solidFill>
                <a:latin typeface="Times New Roman" panose="02020603050405020304" pitchFamily="18" charset="0"/>
                <a:ea typeface="標楷體" panose="03000509000000000000" pitchFamily="65" charset="-120"/>
                <a:cs typeface="Times New Roman" panose="02020603050405020304" pitchFamily="18" charset="0"/>
              </a:rPr>
              <a:t>中國文化大學資訊工程學</a:t>
            </a:r>
            <a:r>
              <a:rPr lang="zh-TW" altLang="en-US" sz="2800" b="1" dirty="0" smtClean="0">
                <a:solidFill>
                  <a:srgbClr val="7030A0"/>
                </a:solidFill>
                <a:latin typeface="Times New Roman" panose="02020603050405020304" pitchFamily="18" charset="0"/>
                <a:ea typeface="標楷體" panose="03000509000000000000" pitchFamily="65" charset="-120"/>
                <a:cs typeface="Times New Roman" panose="02020603050405020304" pitchFamily="18" charset="0"/>
              </a:rPr>
              <a:t>系</a:t>
            </a:r>
            <a:r>
              <a:rPr lang="en-US" altLang="zh-TW" sz="2800" b="1" dirty="0" smtClean="0">
                <a:solidFill>
                  <a:srgbClr val="7030A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800" b="1" dirty="0" smtClean="0">
                <a:solidFill>
                  <a:srgbClr val="7030A0"/>
                </a:solidFill>
                <a:latin typeface="Times New Roman" panose="02020603050405020304" pitchFamily="18" charset="0"/>
                <a:ea typeface="標楷體" panose="03000509000000000000" pitchFamily="65" charset="-120"/>
                <a:cs typeface="Times New Roman" panose="02020603050405020304" pitchFamily="18" charset="0"/>
              </a:rPr>
              <a:t>所</a:t>
            </a:r>
            <a:r>
              <a:rPr lang="en-US" altLang="zh-TW" sz="2800" b="1" dirty="0" smtClean="0">
                <a:solidFill>
                  <a:srgbClr val="7030A0"/>
                </a:solidFill>
                <a:latin typeface="Times New Roman" panose="02020603050405020304" pitchFamily="18" charset="0"/>
                <a:ea typeface="標楷體" panose="03000509000000000000" pitchFamily="65" charset="-120"/>
                <a:cs typeface="Times New Roman" panose="02020603050405020304" pitchFamily="18" charset="0"/>
              </a:rPr>
              <a:t>)</a:t>
            </a:r>
          </a:p>
          <a:p>
            <a:pPr algn="ctr">
              <a:spcAft>
                <a:spcPts val="1200"/>
              </a:spcAft>
            </a:pP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1200"/>
              </a:spcAft>
            </a:pPr>
            <a:r>
              <a:rPr lang="en-US" altLang="zh-TW" sz="2400" b="1" dirty="0" smtClean="0">
                <a:latin typeface="Times New Roman" panose="02020603050405020304" pitchFamily="18" charset="0"/>
                <a:ea typeface="標楷體" panose="03000509000000000000" pitchFamily="65" charset="-120"/>
                <a:cs typeface="Times New Roman" panose="02020603050405020304" pitchFamily="18" charset="0"/>
              </a:rPr>
              <a:t>2016/5/28</a:t>
            </a:r>
            <a:endParaRPr lang="zh-TW" altLang="en-US" sz="2400" b="1"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261391"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1</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076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360040"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10</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標題 2"/>
          <p:cNvSpPr>
            <a:spLocks noGrp="1"/>
          </p:cNvSpPr>
          <p:nvPr>
            <p:ph type="ctrTitle"/>
          </p:nvPr>
        </p:nvSpPr>
        <p:spPr>
          <a:xfrm>
            <a:off x="685800" y="2391023"/>
            <a:ext cx="8278688" cy="1470025"/>
          </a:xfrm>
        </p:spPr>
        <p:txBody>
          <a:bodyPr>
            <a:normAutofit fontScale="90000"/>
          </a:bodyPr>
          <a:lstStyle/>
          <a:p>
            <a:r>
              <a:rPr lang="zh-TW" altLang="en-US" sz="5400" b="1" dirty="0">
                <a:solidFill>
                  <a:srgbClr val="0000FF"/>
                </a:solidFill>
                <a:latin typeface="標楷體" panose="03000509000000000000" pitchFamily="65" charset="-120"/>
                <a:ea typeface="標楷體" panose="03000509000000000000" pitchFamily="65" charset="-120"/>
              </a:rPr>
              <a:t>核心功能與系統運作流程設計</a:t>
            </a:r>
          </a:p>
        </p:txBody>
      </p:sp>
    </p:spTree>
    <p:extLst>
      <p:ext uri="{BB962C8B-B14F-4D97-AF65-F5344CB8AC3E}">
        <p14:creationId xmlns:p14="http://schemas.microsoft.com/office/powerpoint/2010/main" val="18778596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rmAutofit fontScale="90000"/>
          </a:bodyPr>
          <a:lstStyle/>
          <a:p>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Arduino YUN</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軟體功能之設計</a:t>
            </a: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11</a:t>
            </a:fld>
            <a:endParaRPr lang="zh-TW" altLang="en-US" b="1" dirty="0">
              <a:solidFill>
                <a:schemeClr val="tx1"/>
              </a:solidFill>
              <a:latin typeface="Times New Roman" panose="02020603050405020304" pitchFamily="18" charset="0"/>
              <a:cs typeface="Times New Roman" panose="02020603050405020304" pitchFamily="18" charset="0"/>
            </a:endParaRPr>
          </a:p>
        </p:txBody>
      </p:sp>
      <p:pic>
        <p:nvPicPr>
          <p:cNvPr id="12" name="內容版面配置區 2"/>
          <p:cNvPicPr>
            <a:picLocks noGrp="1" noChangeAspect="1"/>
          </p:cNvPicPr>
          <p:nvPr/>
        </p:nvPicPr>
        <p:blipFill rotWithShape="1">
          <a:blip r:embed="rId3">
            <a:extLst>
              <a:ext uri="{28A0092B-C50C-407E-A947-70E740481C1C}">
                <a14:useLocalDpi xmlns:a14="http://schemas.microsoft.com/office/drawing/2010/main" val="0"/>
              </a:ext>
            </a:extLst>
          </a:blip>
          <a:srcRect l="12481" r="13909"/>
          <a:stretch/>
        </p:blipFill>
        <p:spPr>
          <a:xfrm>
            <a:off x="1218621" y="1029661"/>
            <a:ext cx="6809763" cy="2423255"/>
          </a:xfrm>
          <a:prstGeom prst="rect">
            <a:avLst/>
          </a:prstGeom>
        </p:spPr>
      </p:pic>
      <p:pic>
        <p:nvPicPr>
          <p:cNvPr id="13" name="Picture 2" descr="C:\Users\henry\Pictures\IMG_123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301" t="18163" r="16523" b="7787"/>
          <a:stretch/>
        </p:blipFill>
        <p:spPr bwMode="auto">
          <a:xfrm>
            <a:off x="3336358" y="4074388"/>
            <a:ext cx="2769177" cy="2018908"/>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13"/>
          <p:cNvPicPr>
            <a:picLocks noChangeAspect="1"/>
          </p:cNvPicPr>
          <p:nvPr/>
        </p:nvPicPr>
        <p:blipFill rotWithShape="1">
          <a:blip r:embed="rId5">
            <a:extLst>
              <a:ext uri="{28A0092B-C50C-407E-A947-70E740481C1C}">
                <a14:useLocalDpi xmlns:a14="http://schemas.microsoft.com/office/drawing/2010/main" val="0"/>
              </a:ext>
            </a:extLst>
          </a:blip>
          <a:srcRect l="38666" t="22222" r="42445" b="10445"/>
          <a:stretch/>
        </p:blipFill>
        <p:spPr>
          <a:xfrm rot="16200000">
            <a:off x="4365621" y="316709"/>
            <a:ext cx="526558" cy="6798973"/>
          </a:xfrm>
          <a:prstGeom prst="rect">
            <a:avLst/>
          </a:prstGeom>
        </p:spPr>
      </p:pic>
      <p:grpSp>
        <p:nvGrpSpPr>
          <p:cNvPr id="11" name="群組 10"/>
          <p:cNvGrpSpPr/>
          <p:nvPr/>
        </p:nvGrpSpPr>
        <p:grpSpPr>
          <a:xfrm>
            <a:off x="1238134" y="1106646"/>
            <a:ext cx="1101617" cy="1746289"/>
            <a:chOff x="6660232" y="2623220"/>
            <a:chExt cx="648072" cy="958180"/>
          </a:xfrm>
        </p:grpSpPr>
        <p:cxnSp>
          <p:nvCxnSpPr>
            <p:cNvPr id="15" name="直線接點 14"/>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6" name="群組 15"/>
            <p:cNvGrpSpPr/>
            <p:nvPr/>
          </p:nvGrpSpPr>
          <p:grpSpPr>
            <a:xfrm>
              <a:off x="6660232" y="2623220"/>
              <a:ext cx="648072" cy="958180"/>
              <a:chOff x="6660232" y="2623220"/>
              <a:chExt cx="648072" cy="958180"/>
            </a:xfrm>
          </p:grpSpPr>
          <p:cxnSp>
            <p:nvCxnSpPr>
              <p:cNvPr id="17" name="直線接點 16"/>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9" name="群組 28"/>
          <p:cNvGrpSpPr/>
          <p:nvPr/>
        </p:nvGrpSpPr>
        <p:grpSpPr>
          <a:xfrm>
            <a:off x="2420268" y="1084214"/>
            <a:ext cx="1101617" cy="1746289"/>
            <a:chOff x="6660232" y="2623220"/>
            <a:chExt cx="648072" cy="958180"/>
          </a:xfrm>
        </p:grpSpPr>
        <p:cxnSp>
          <p:nvCxnSpPr>
            <p:cNvPr id="30" name="直線接點 29"/>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1" name="群組 30"/>
            <p:cNvGrpSpPr/>
            <p:nvPr/>
          </p:nvGrpSpPr>
          <p:grpSpPr>
            <a:xfrm>
              <a:off x="6660232" y="2623220"/>
              <a:ext cx="648072" cy="958180"/>
              <a:chOff x="6660232" y="2623220"/>
              <a:chExt cx="648072" cy="958180"/>
            </a:xfrm>
          </p:grpSpPr>
          <p:cxnSp>
            <p:nvCxnSpPr>
              <p:cNvPr id="32" name="直線接點 31"/>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接點 37"/>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9" name="群組 38"/>
          <p:cNvGrpSpPr/>
          <p:nvPr/>
        </p:nvGrpSpPr>
        <p:grpSpPr>
          <a:xfrm>
            <a:off x="3537487" y="1054929"/>
            <a:ext cx="1101617" cy="1746289"/>
            <a:chOff x="6660232" y="2623220"/>
            <a:chExt cx="648072" cy="958180"/>
          </a:xfrm>
        </p:grpSpPr>
        <p:cxnSp>
          <p:nvCxnSpPr>
            <p:cNvPr id="40" name="直線接點 39"/>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1" name="群組 40"/>
            <p:cNvGrpSpPr/>
            <p:nvPr/>
          </p:nvGrpSpPr>
          <p:grpSpPr>
            <a:xfrm>
              <a:off x="6660232" y="2623220"/>
              <a:ext cx="648072" cy="958180"/>
              <a:chOff x="6660232" y="2623220"/>
              <a:chExt cx="648072" cy="958180"/>
            </a:xfrm>
          </p:grpSpPr>
          <p:cxnSp>
            <p:nvCxnSpPr>
              <p:cNvPr id="42" name="直線接點 41"/>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49" name="群組 48"/>
          <p:cNvGrpSpPr/>
          <p:nvPr/>
        </p:nvGrpSpPr>
        <p:grpSpPr>
          <a:xfrm>
            <a:off x="4623502" y="1050343"/>
            <a:ext cx="1101617" cy="1746289"/>
            <a:chOff x="6660232" y="2623220"/>
            <a:chExt cx="648072" cy="958180"/>
          </a:xfrm>
        </p:grpSpPr>
        <p:cxnSp>
          <p:nvCxnSpPr>
            <p:cNvPr id="50" name="直線接點 49"/>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 name="群組 50"/>
            <p:cNvGrpSpPr/>
            <p:nvPr/>
          </p:nvGrpSpPr>
          <p:grpSpPr>
            <a:xfrm>
              <a:off x="6660232" y="2623220"/>
              <a:ext cx="648072" cy="958180"/>
              <a:chOff x="6660232" y="2623220"/>
              <a:chExt cx="648072" cy="958180"/>
            </a:xfrm>
          </p:grpSpPr>
          <p:cxnSp>
            <p:nvCxnSpPr>
              <p:cNvPr id="52" name="直線接點 51"/>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59" name="群組 58"/>
          <p:cNvGrpSpPr/>
          <p:nvPr/>
        </p:nvGrpSpPr>
        <p:grpSpPr>
          <a:xfrm>
            <a:off x="5793946" y="1062699"/>
            <a:ext cx="1101617" cy="1746289"/>
            <a:chOff x="6660232" y="2623220"/>
            <a:chExt cx="648072" cy="958180"/>
          </a:xfrm>
        </p:grpSpPr>
        <p:cxnSp>
          <p:nvCxnSpPr>
            <p:cNvPr id="60" name="直線接點 59"/>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1" name="群組 60"/>
            <p:cNvGrpSpPr/>
            <p:nvPr/>
          </p:nvGrpSpPr>
          <p:grpSpPr>
            <a:xfrm>
              <a:off x="6660232" y="2623220"/>
              <a:ext cx="648072" cy="958180"/>
              <a:chOff x="6660232" y="2623220"/>
              <a:chExt cx="648072" cy="958180"/>
            </a:xfrm>
          </p:grpSpPr>
          <p:cxnSp>
            <p:nvCxnSpPr>
              <p:cNvPr id="62" name="直線接點 61"/>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69" name="群組 68"/>
          <p:cNvGrpSpPr/>
          <p:nvPr/>
        </p:nvGrpSpPr>
        <p:grpSpPr>
          <a:xfrm>
            <a:off x="6926767" y="1062699"/>
            <a:ext cx="1101617" cy="1746289"/>
            <a:chOff x="6660232" y="2623220"/>
            <a:chExt cx="648072" cy="958180"/>
          </a:xfrm>
        </p:grpSpPr>
        <p:cxnSp>
          <p:nvCxnSpPr>
            <p:cNvPr id="70" name="直線接點 69"/>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1" name="群組 70"/>
            <p:cNvGrpSpPr/>
            <p:nvPr/>
          </p:nvGrpSpPr>
          <p:grpSpPr>
            <a:xfrm>
              <a:off x="6660232" y="2623220"/>
              <a:ext cx="648072" cy="958180"/>
              <a:chOff x="6660232" y="2623220"/>
              <a:chExt cx="648072" cy="958180"/>
            </a:xfrm>
          </p:grpSpPr>
          <p:cxnSp>
            <p:nvCxnSpPr>
              <p:cNvPr id="72" name="直線接點 71"/>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線接點 75"/>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接點 76"/>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線接點 77"/>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3530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Autofit/>
          </a:bodyPr>
          <a:lstStyle/>
          <a:p>
            <a:r>
              <a:rPr lang="zh-TW" altLang="en-US" sz="4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寵物餵食雲端服務之設計</a:t>
            </a: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12</a:t>
            </a:fld>
            <a:endParaRPr lang="zh-TW" altLang="en-US" b="1" dirty="0">
              <a:solidFill>
                <a:schemeClr val="tx1"/>
              </a:solidFill>
              <a:latin typeface="Times New Roman" panose="02020603050405020304" pitchFamily="18" charset="0"/>
              <a:cs typeface="Times New Roman" panose="02020603050405020304" pitchFamily="18" charset="0"/>
            </a:endParaRPr>
          </a:p>
        </p:txBody>
      </p:sp>
      <p:pic>
        <p:nvPicPr>
          <p:cNvPr id="11" name="圖片 10"/>
          <p:cNvPicPr/>
          <p:nvPr/>
        </p:nvPicPr>
        <p:blipFill>
          <a:blip r:embed="rId3" cstate="print">
            <a:extLst>
              <a:ext uri="{28A0092B-C50C-407E-A947-70E740481C1C}">
                <a14:useLocalDpi xmlns:a14="http://schemas.microsoft.com/office/drawing/2010/main" val="0"/>
              </a:ext>
            </a:extLst>
          </a:blip>
          <a:stretch>
            <a:fillRect/>
          </a:stretch>
        </p:blipFill>
        <p:spPr>
          <a:xfrm>
            <a:off x="323528" y="3861048"/>
            <a:ext cx="8697186" cy="2304256"/>
          </a:xfrm>
          <a:prstGeom prst="rect">
            <a:avLst/>
          </a:prstGeom>
        </p:spPr>
      </p:pic>
      <p:pic>
        <p:nvPicPr>
          <p:cNvPr id="15" name="圖片 14"/>
          <p:cNvPicPr>
            <a:picLocks noChangeAspect="1"/>
          </p:cNvPicPr>
          <p:nvPr/>
        </p:nvPicPr>
        <p:blipFill rotWithShape="1">
          <a:blip r:embed="rId4" cstate="print">
            <a:extLst>
              <a:ext uri="{28A0092B-C50C-407E-A947-70E740481C1C}">
                <a14:useLocalDpi xmlns:a14="http://schemas.microsoft.com/office/drawing/2010/main" val="0"/>
              </a:ext>
            </a:extLst>
          </a:blip>
          <a:srcRect b="67224"/>
          <a:stretch/>
        </p:blipFill>
        <p:spPr>
          <a:xfrm>
            <a:off x="107504" y="1045772"/>
            <a:ext cx="8956328" cy="2455236"/>
          </a:xfrm>
          <a:prstGeom prst="rect">
            <a:avLst/>
          </a:prstGeom>
        </p:spPr>
      </p:pic>
      <p:grpSp>
        <p:nvGrpSpPr>
          <p:cNvPr id="16" name="群組 15"/>
          <p:cNvGrpSpPr/>
          <p:nvPr/>
        </p:nvGrpSpPr>
        <p:grpSpPr>
          <a:xfrm>
            <a:off x="6660232" y="1844824"/>
            <a:ext cx="540060" cy="1080120"/>
            <a:chOff x="6660232" y="2623220"/>
            <a:chExt cx="648072" cy="958180"/>
          </a:xfrm>
        </p:grpSpPr>
        <p:cxnSp>
          <p:nvCxnSpPr>
            <p:cNvPr id="17" name="直線接點 16"/>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 name="群組 17"/>
            <p:cNvGrpSpPr/>
            <p:nvPr/>
          </p:nvGrpSpPr>
          <p:grpSpPr>
            <a:xfrm>
              <a:off x="6660232" y="2623220"/>
              <a:ext cx="648072" cy="958180"/>
              <a:chOff x="6660232" y="2623220"/>
              <a:chExt cx="648072" cy="958180"/>
            </a:xfrm>
          </p:grpSpPr>
          <p:cxnSp>
            <p:nvCxnSpPr>
              <p:cNvPr id="19" name="直線接點 18"/>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6" name="群組 25"/>
          <p:cNvGrpSpPr/>
          <p:nvPr/>
        </p:nvGrpSpPr>
        <p:grpSpPr>
          <a:xfrm>
            <a:off x="6012160" y="1844824"/>
            <a:ext cx="540060" cy="1080120"/>
            <a:chOff x="6660232" y="2623220"/>
            <a:chExt cx="648072" cy="958180"/>
          </a:xfrm>
        </p:grpSpPr>
        <p:cxnSp>
          <p:nvCxnSpPr>
            <p:cNvPr id="27" name="直線接點 26"/>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8" name="群組 27"/>
            <p:cNvGrpSpPr/>
            <p:nvPr/>
          </p:nvGrpSpPr>
          <p:grpSpPr>
            <a:xfrm>
              <a:off x="6660232" y="2623220"/>
              <a:ext cx="648072" cy="958180"/>
              <a:chOff x="6660232" y="2623220"/>
              <a:chExt cx="648072" cy="958180"/>
            </a:xfrm>
          </p:grpSpPr>
          <p:cxnSp>
            <p:nvCxnSpPr>
              <p:cNvPr id="29" name="直線接點 28"/>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6" name="群組 35"/>
          <p:cNvGrpSpPr/>
          <p:nvPr/>
        </p:nvGrpSpPr>
        <p:grpSpPr>
          <a:xfrm>
            <a:off x="5436096" y="1844824"/>
            <a:ext cx="540060" cy="1080120"/>
            <a:chOff x="6660232" y="2623220"/>
            <a:chExt cx="648072" cy="958180"/>
          </a:xfrm>
        </p:grpSpPr>
        <p:cxnSp>
          <p:nvCxnSpPr>
            <p:cNvPr id="37" name="直線接點 36"/>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6660232" y="2623220"/>
              <a:ext cx="648072" cy="958180"/>
              <a:chOff x="6660232" y="2623220"/>
              <a:chExt cx="648072" cy="958180"/>
            </a:xfrm>
          </p:grpSpPr>
          <p:cxnSp>
            <p:nvCxnSpPr>
              <p:cNvPr id="39" name="直線接點 38"/>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46" name="群組 45"/>
          <p:cNvGrpSpPr/>
          <p:nvPr/>
        </p:nvGrpSpPr>
        <p:grpSpPr>
          <a:xfrm>
            <a:off x="3635896" y="1844824"/>
            <a:ext cx="540060" cy="1080120"/>
            <a:chOff x="6660232" y="2623220"/>
            <a:chExt cx="648072" cy="958180"/>
          </a:xfrm>
        </p:grpSpPr>
        <p:cxnSp>
          <p:nvCxnSpPr>
            <p:cNvPr id="47" name="直線接點 46"/>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8" name="群組 47"/>
            <p:cNvGrpSpPr/>
            <p:nvPr/>
          </p:nvGrpSpPr>
          <p:grpSpPr>
            <a:xfrm>
              <a:off x="6660232" y="2623220"/>
              <a:ext cx="648072" cy="958180"/>
              <a:chOff x="6660232" y="2623220"/>
              <a:chExt cx="648072" cy="958180"/>
            </a:xfrm>
          </p:grpSpPr>
          <p:cxnSp>
            <p:nvCxnSpPr>
              <p:cNvPr id="49" name="直線接點 48"/>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56" name="群組 55"/>
          <p:cNvGrpSpPr/>
          <p:nvPr/>
        </p:nvGrpSpPr>
        <p:grpSpPr>
          <a:xfrm>
            <a:off x="3059832" y="1844824"/>
            <a:ext cx="540060" cy="1080120"/>
            <a:chOff x="6660232" y="2623220"/>
            <a:chExt cx="648072" cy="958180"/>
          </a:xfrm>
        </p:grpSpPr>
        <p:cxnSp>
          <p:nvCxnSpPr>
            <p:cNvPr id="57" name="直線接點 56"/>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8" name="群組 57"/>
            <p:cNvGrpSpPr/>
            <p:nvPr/>
          </p:nvGrpSpPr>
          <p:grpSpPr>
            <a:xfrm>
              <a:off x="6660232" y="2623220"/>
              <a:ext cx="648072" cy="958180"/>
              <a:chOff x="6660232" y="2623220"/>
              <a:chExt cx="648072" cy="958180"/>
            </a:xfrm>
          </p:grpSpPr>
          <p:cxnSp>
            <p:nvCxnSpPr>
              <p:cNvPr id="59" name="直線接點 58"/>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66" name="群組 65"/>
          <p:cNvGrpSpPr/>
          <p:nvPr/>
        </p:nvGrpSpPr>
        <p:grpSpPr>
          <a:xfrm>
            <a:off x="2483768" y="1844824"/>
            <a:ext cx="540060" cy="1080120"/>
            <a:chOff x="6660232" y="2623220"/>
            <a:chExt cx="648072" cy="958180"/>
          </a:xfrm>
        </p:grpSpPr>
        <p:cxnSp>
          <p:nvCxnSpPr>
            <p:cNvPr id="67" name="直線接點 66"/>
            <p:cNvCxnSpPr/>
            <p:nvPr/>
          </p:nvCxnSpPr>
          <p:spPr>
            <a:xfrm>
              <a:off x="6660232"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8" name="群組 67"/>
            <p:cNvGrpSpPr/>
            <p:nvPr/>
          </p:nvGrpSpPr>
          <p:grpSpPr>
            <a:xfrm>
              <a:off x="6660232" y="2623220"/>
              <a:ext cx="648072" cy="958180"/>
              <a:chOff x="6660232" y="2623220"/>
              <a:chExt cx="648072" cy="958180"/>
            </a:xfrm>
          </p:grpSpPr>
          <p:cxnSp>
            <p:nvCxnSpPr>
              <p:cNvPr id="69" name="直線接點 68"/>
              <p:cNvCxnSpPr/>
              <p:nvPr/>
            </p:nvCxnSpPr>
            <p:spPr>
              <a:xfrm>
                <a:off x="7308304"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a:off x="6660232" y="2636912"/>
                <a:ext cx="0" cy="7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6660232" y="2623220"/>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a:off x="7092280" y="34290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6876256" y="3581400"/>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a:off x="7092280"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a:off x="6876256" y="3429000"/>
                <a:ext cx="0" cy="152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80" name="矩形 79"/>
          <p:cNvSpPr/>
          <p:nvPr/>
        </p:nvSpPr>
        <p:spPr>
          <a:xfrm>
            <a:off x="827584" y="1988840"/>
            <a:ext cx="1368152" cy="11049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81" name="矩形 80"/>
          <p:cNvSpPr/>
          <p:nvPr/>
        </p:nvSpPr>
        <p:spPr>
          <a:xfrm>
            <a:off x="7452320" y="1412776"/>
            <a:ext cx="1368152" cy="12683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cxnSp>
        <p:nvCxnSpPr>
          <p:cNvPr id="82" name="直線單箭頭接點 81"/>
          <p:cNvCxnSpPr>
            <a:stCxn id="80" idx="2"/>
          </p:cNvCxnSpPr>
          <p:nvPr/>
        </p:nvCxnSpPr>
        <p:spPr>
          <a:xfrm>
            <a:off x="1511660" y="3093811"/>
            <a:ext cx="468052" cy="83924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33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360040"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13</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標題 2"/>
          <p:cNvSpPr>
            <a:spLocks noGrp="1"/>
          </p:cNvSpPr>
          <p:nvPr>
            <p:ph type="ctrTitle"/>
          </p:nvPr>
        </p:nvSpPr>
        <p:spPr>
          <a:xfrm>
            <a:off x="685800" y="2391023"/>
            <a:ext cx="8278688" cy="1470025"/>
          </a:xfrm>
        </p:spPr>
        <p:txBody>
          <a:bodyPr>
            <a:normAutofit/>
          </a:bodyPr>
          <a:lstStyle/>
          <a:p>
            <a:r>
              <a:rPr lang="zh-TW" altLang="en-US" sz="5400" b="1" dirty="0">
                <a:solidFill>
                  <a:srgbClr val="0000FF"/>
                </a:solidFill>
                <a:latin typeface="標楷體" panose="03000509000000000000" pitchFamily="65" charset="-120"/>
                <a:ea typeface="標楷體" panose="03000509000000000000" pitchFamily="65" charset="-120"/>
              </a:rPr>
              <a:t>系統運作流程設計</a:t>
            </a:r>
          </a:p>
        </p:txBody>
      </p:sp>
    </p:spTree>
    <p:extLst>
      <p:ext uri="{BB962C8B-B14F-4D97-AF65-F5344CB8AC3E}">
        <p14:creationId xmlns:p14="http://schemas.microsoft.com/office/powerpoint/2010/main" val="29310843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圖片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1104746"/>
            <a:ext cx="8928993" cy="5348590"/>
          </a:xfrm>
          <a:prstGeom prst="rect">
            <a:avLst/>
          </a:prstGeom>
        </p:spPr>
      </p:pic>
      <p:sp>
        <p:nvSpPr>
          <p:cNvPr id="2" name="標題 1"/>
          <p:cNvSpPr>
            <a:spLocks noGrp="1"/>
          </p:cNvSpPr>
          <p:nvPr>
            <p:ph type="ctrTitle"/>
          </p:nvPr>
        </p:nvSpPr>
        <p:spPr>
          <a:xfrm>
            <a:off x="611560" y="116632"/>
            <a:ext cx="8278688"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腳本一</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預約餵食時間流程</a:t>
            </a: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14</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76" name="內容版面配置區 2"/>
          <p:cNvSpPr>
            <a:spLocks noGrp="1"/>
          </p:cNvSpPr>
          <p:nvPr/>
        </p:nvSpPr>
        <p:spPr>
          <a:xfrm>
            <a:off x="228507" y="1220162"/>
            <a:ext cx="8229600" cy="4724400"/>
          </a:xfrm>
          <a:prstGeom prst="rect">
            <a:avLst/>
          </a:prstGeom>
        </p:spPr>
        <p:txBody>
          <a:bodyPr vert="horz" rtlCol="0">
            <a:normAutofit/>
          </a:bodyPr>
          <a:lstStyle>
            <a:lvl1pPr marL="342900" indent="-342900" algn="l" rtl="0" eaLnBrk="1" latinLnBrk="0" hangingPunct="1">
              <a:spcBef>
                <a:spcPct val="20000"/>
              </a:spcBef>
              <a:buClr>
                <a:schemeClr val="tx2"/>
              </a:buClr>
              <a:buSzPct val="90000"/>
              <a:buFont typeface="Cambria"/>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100000"/>
              <a:buFont typeface="Cambria"/>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Ï"/>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90000"/>
              <a:buFont typeface="Calibri"/>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100000"/>
              <a:buFont typeface="Cambria"/>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0" indent="0">
              <a:buNone/>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en-US"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77" name="直線單箭頭接點 76"/>
          <p:cNvCxnSpPr/>
          <p:nvPr/>
        </p:nvCxnSpPr>
        <p:spPr>
          <a:xfrm>
            <a:off x="8388424" y="1844824"/>
            <a:ext cx="0" cy="307634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8" name="圖片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2400" y="4921170"/>
            <a:ext cx="743094" cy="493538"/>
          </a:xfrm>
          <a:prstGeom prst="rect">
            <a:avLst/>
          </a:prstGeom>
        </p:spPr>
      </p:pic>
      <p:sp>
        <p:nvSpPr>
          <p:cNvPr id="79" name="文字方塊 28"/>
          <p:cNvSpPr txBox="1"/>
          <p:nvPr/>
        </p:nvSpPr>
        <p:spPr>
          <a:xfrm>
            <a:off x="8447873" y="2488828"/>
            <a:ext cx="588623" cy="2308324"/>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B.0:</a:t>
            </a: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下</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載</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使</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用</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者</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介</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面</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3" name="文字方塊 29"/>
          <p:cNvSpPr txBox="1"/>
          <p:nvPr/>
        </p:nvSpPr>
        <p:spPr>
          <a:xfrm>
            <a:off x="6084168" y="899428"/>
            <a:ext cx="1524776"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B.4:</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預約成功</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4" name="文字方塊 30"/>
          <p:cNvSpPr txBox="1"/>
          <p:nvPr/>
        </p:nvSpPr>
        <p:spPr>
          <a:xfrm>
            <a:off x="6372200" y="4346847"/>
            <a:ext cx="1986441"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B.1:</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輸入預約餵食</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時間及飼料量</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5" name="文字方塊 31"/>
          <p:cNvSpPr txBox="1"/>
          <p:nvPr/>
        </p:nvSpPr>
        <p:spPr>
          <a:xfrm>
            <a:off x="1289415" y="2710661"/>
            <a:ext cx="1986441"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B.3:</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將資料儲存於</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雲端資料庫</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87" name="直線單箭頭接點 86"/>
          <p:cNvCxnSpPr>
            <a:endCxn id="78" idx="1"/>
          </p:cNvCxnSpPr>
          <p:nvPr/>
        </p:nvCxnSpPr>
        <p:spPr>
          <a:xfrm flipV="1">
            <a:off x="7309904" y="5167939"/>
            <a:ext cx="862496" cy="928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8" name="文字方塊 41"/>
          <p:cNvSpPr txBox="1"/>
          <p:nvPr/>
        </p:nvSpPr>
        <p:spPr>
          <a:xfrm>
            <a:off x="6300192" y="2564904"/>
            <a:ext cx="1742785"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B.2:</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將預約資料</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送至雲端</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89" name="群組 88"/>
          <p:cNvGrpSpPr/>
          <p:nvPr/>
        </p:nvGrpSpPr>
        <p:grpSpPr>
          <a:xfrm>
            <a:off x="1547664" y="2374538"/>
            <a:ext cx="4752528" cy="334381"/>
            <a:chOff x="1763688" y="2276872"/>
            <a:chExt cx="5184576" cy="369332"/>
          </a:xfrm>
        </p:grpSpPr>
        <p:cxnSp>
          <p:nvCxnSpPr>
            <p:cNvPr id="97" name="直線接點 96"/>
            <p:cNvCxnSpPr/>
            <p:nvPr/>
          </p:nvCxnSpPr>
          <p:spPr>
            <a:xfrm>
              <a:off x="6948264" y="2276872"/>
              <a:ext cx="0" cy="3693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線接點 97"/>
            <p:cNvCxnSpPr/>
            <p:nvPr/>
          </p:nvCxnSpPr>
          <p:spPr>
            <a:xfrm flipH="1">
              <a:off x="1763688" y="2646204"/>
              <a:ext cx="51845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flipV="1">
              <a:off x="1763688" y="2411596"/>
              <a:ext cx="0" cy="23460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90" name="肘形接點 89"/>
          <p:cNvCxnSpPr/>
          <p:nvPr/>
        </p:nvCxnSpPr>
        <p:spPr>
          <a:xfrm rot="16200000" flipV="1">
            <a:off x="5950151" y="2698921"/>
            <a:ext cx="2716306" cy="1872208"/>
          </a:xfrm>
          <a:prstGeom prst="bentConnector3">
            <a:avLst>
              <a:gd name="adj1" fmla="val 67665"/>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6143507" y="1196752"/>
            <a:ext cx="2172910" cy="3724418"/>
            <a:chOff x="6372200" y="1474283"/>
            <a:chExt cx="1986441" cy="3826925"/>
          </a:xfrm>
        </p:grpSpPr>
        <p:cxnSp>
          <p:nvCxnSpPr>
            <p:cNvPr id="93" name="直線接點 92"/>
            <p:cNvCxnSpPr/>
            <p:nvPr/>
          </p:nvCxnSpPr>
          <p:spPr>
            <a:xfrm flipV="1">
              <a:off x="6372200" y="1474283"/>
              <a:ext cx="0" cy="5579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線接點 93"/>
            <p:cNvCxnSpPr/>
            <p:nvPr/>
          </p:nvCxnSpPr>
          <p:spPr>
            <a:xfrm>
              <a:off x="6372200" y="1474283"/>
              <a:ext cx="116639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線接點 94"/>
            <p:cNvCxnSpPr/>
            <p:nvPr/>
          </p:nvCxnSpPr>
          <p:spPr>
            <a:xfrm>
              <a:off x="7538597" y="1474283"/>
              <a:ext cx="0" cy="13066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肘形接點 95"/>
            <p:cNvCxnSpPr/>
            <p:nvPr/>
          </p:nvCxnSpPr>
          <p:spPr>
            <a:xfrm rot="16200000" flipH="1">
              <a:off x="6688479" y="3631046"/>
              <a:ext cx="2520280" cy="820044"/>
            </a:xfrm>
            <a:prstGeom prst="bentConnector3">
              <a:avLst>
                <a:gd name="adj1" fmla="val 113"/>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92" name="圖片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3330468"/>
            <a:ext cx="2592288" cy="2712206"/>
          </a:xfrm>
          <a:prstGeom prst="rect">
            <a:avLst/>
          </a:prstGeom>
        </p:spPr>
      </p:pic>
    </p:spTree>
    <p:extLst>
      <p:ext uri="{BB962C8B-B14F-4D97-AF65-F5344CB8AC3E}">
        <p14:creationId xmlns:p14="http://schemas.microsoft.com/office/powerpoint/2010/main" val="204459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500"/>
                                        <p:tgtEl>
                                          <p:spTgt spid="7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wipe(up)">
                                      <p:cBhvr>
                                        <p:cTn id="10" dur="500"/>
                                        <p:tgtEl>
                                          <p:spTgt spid="79"/>
                                        </p:tgtEl>
                                      </p:cBhvr>
                                    </p:animEffect>
                                  </p:childTnLst>
                                </p:cTn>
                              </p:par>
                              <p:par>
                                <p:cTn id="11" presetID="22" presetClass="entr" presetSubtype="1"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up)">
                                      <p:cBhvr>
                                        <p:cTn id="13" dur="5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wipe(left)">
                                      <p:cBhvr>
                                        <p:cTn id="18" dur="500"/>
                                        <p:tgtEl>
                                          <p:spTgt spid="8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wipe(left)">
                                      <p:cBhvr>
                                        <p:cTn id="21" dur="500"/>
                                        <p:tgtEl>
                                          <p:spTgt spid="8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down)">
                                      <p:cBhvr>
                                        <p:cTn id="29" dur="500"/>
                                        <p:tgtEl>
                                          <p:spTgt spid="8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wipe(down)">
                                      <p:cBhvr>
                                        <p:cTn id="34" dur="500"/>
                                        <p:tgtEl>
                                          <p:spTgt spid="8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wipe(down)">
                                      <p:cBhvr>
                                        <p:cTn id="37" dur="500"/>
                                        <p:tgtEl>
                                          <p:spTgt spid="8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wipe(up)">
                                      <p:cBhvr>
                                        <p:cTn id="42" dur="500"/>
                                        <p:tgtEl>
                                          <p:spTgt spid="91"/>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wipe(up)">
                                      <p:cBhvr>
                                        <p:cTn id="4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3" grpId="0"/>
      <p:bldP spid="84" grpId="0"/>
      <p:bldP spid="85" grpId="0"/>
      <p:bldP spid="8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圖片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1104746"/>
            <a:ext cx="8928993" cy="5348590"/>
          </a:xfrm>
          <a:prstGeom prst="rect">
            <a:avLst/>
          </a:prstGeom>
        </p:spPr>
      </p:pic>
      <p:sp>
        <p:nvSpPr>
          <p:cNvPr id="2" name="標題 1"/>
          <p:cNvSpPr>
            <a:spLocks noGrp="1"/>
          </p:cNvSpPr>
          <p:nvPr>
            <p:ph type="ctrTitle"/>
          </p:nvPr>
        </p:nvSpPr>
        <p:spPr>
          <a:xfrm>
            <a:off x="611560" y="116632"/>
            <a:ext cx="8278688"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腳本二</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餵食寵物流程</a:t>
            </a: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15</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76" name="內容版面配置區 2"/>
          <p:cNvSpPr>
            <a:spLocks noGrp="1"/>
          </p:cNvSpPr>
          <p:nvPr/>
        </p:nvSpPr>
        <p:spPr>
          <a:xfrm>
            <a:off x="228507" y="1220162"/>
            <a:ext cx="8229600" cy="4724400"/>
          </a:xfrm>
          <a:prstGeom prst="rect">
            <a:avLst/>
          </a:prstGeom>
        </p:spPr>
        <p:txBody>
          <a:bodyPr vert="horz" rtlCol="0">
            <a:normAutofit/>
          </a:bodyPr>
          <a:lstStyle>
            <a:lvl1pPr marL="342900" indent="-342900" algn="l" rtl="0" eaLnBrk="1" latinLnBrk="0" hangingPunct="1">
              <a:spcBef>
                <a:spcPct val="20000"/>
              </a:spcBef>
              <a:buClr>
                <a:schemeClr val="tx2"/>
              </a:buClr>
              <a:buSzPct val="90000"/>
              <a:buFont typeface="Cambria"/>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100000"/>
              <a:buFont typeface="Cambria"/>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Ï"/>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90000"/>
              <a:buFont typeface="Calibri"/>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100000"/>
              <a:buFont typeface="Cambria"/>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0" indent="0">
              <a:buNone/>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en-US"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2" name="圖片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330468"/>
            <a:ext cx="2592288" cy="2712206"/>
          </a:xfrm>
          <a:prstGeom prst="rect">
            <a:avLst/>
          </a:prstGeom>
        </p:spPr>
      </p:pic>
      <p:sp>
        <p:nvSpPr>
          <p:cNvPr id="26" name="內容版面配置區 2"/>
          <p:cNvSpPr>
            <a:spLocks noGrp="1"/>
          </p:cNvSpPr>
          <p:nvPr/>
        </p:nvSpPr>
        <p:spPr>
          <a:xfrm>
            <a:off x="704056" y="1384176"/>
            <a:ext cx="8229600" cy="4724400"/>
          </a:xfrm>
          <a:prstGeom prst="rect">
            <a:avLst/>
          </a:prstGeom>
        </p:spPr>
        <p:txBody>
          <a:bodyPr vert="horz" rtlCol="0">
            <a:normAutofit/>
          </a:bodyPr>
          <a:lstStyle>
            <a:lvl1pPr marL="342900" indent="-342900" algn="l" rtl="0" eaLnBrk="1" latinLnBrk="0" hangingPunct="1">
              <a:spcBef>
                <a:spcPct val="20000"/>
              </a:spcBef>
              <a:buClr>
                <a:schemeClr val="tx2"/>
              </a:buClr>
              <a:buSzPct val="90000"/>
              <a:buFont typeface="Cambria"/>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100000"/>
              <a:buFont typeface="Cambria"/>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Ï"/>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90000"/>
              <a:buFont typeface="Calibri"/>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100000"/>
              <a:buFont typeface="Cambria"/>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0" indent="0">
              <a:buNone/>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en-US"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文字方塊 29"/>
          <p:cNvSpPr txBox="1"/>
          <p:nvPr/>
        </p:nvSpPr>
        <p:spPr>
          <a:xfrm>
            <a:off x="2020373" y="899428"/>
            <a:ext cx="1986441"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C.6:</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儲存寵物體重</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文字方塊 31"/>
          <p:cNvSpPr txBox="1"/>
          <p:nvPr/>
        </p:nvSpPr>
        <p:spPr>
          <a:xfrm>
            <a:off x="35496" y="2780928"/>
            <a:ext cx="2448106"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C.0:</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取得預約餵食時間</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與目前時間比對</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9" name="群組 28"/>
          <p:cNvGrpSpPr/>
          <p:nvPr/>
        </p:nvGrpSpPr>
        <p:grpSpPr>
          <a:xfrm>
            <a:off x="1115616" y="2348880"/>
            <a:ext cx="5184576" cy="482740"/>
            <a:chOff x="1763688" y="2276872"/>
            <a:chExt cx="5184576" cy="369332"/>
          </a:xfrm>
        </p:grpSpPr>
        <p:cxnSp>
          <p:nvCxnSpPr>
            <p:cNvPr id="56" name="直線接點 55"/>
            <p:cNvCxnSpPr/>
            <p:nvPr/>
          </p:nvCxnSpPr>
          <p:spPr>
            <a:xfrm>
              <a:off x="6948264" y="2276872"/>
              <a:ext cx="0" cy="3693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H="1">
              <a:off x="1763688" y="2646204"/>
              <a:ext cx="51845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1763688" y="2411596"/>
              <a:ext cx="0" cy="2346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40"/>
          <p:cNvSpPr txBox="1"/>
          <p:nvPr/>
        </p:nvSpPr>
        <p:spPr>
          <a:xfrm>
            <a:off x="3638097" y="2782669"/>
            <a:ext cx="2806111" cy="646331"/>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C.1:</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從資料庫查詢</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比對結果及飼料重</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1" name="群組 30"/>
          <p:cNvGrpSpPr/>
          <p:nvPr/>
        </p:nvGrpSpPr>
        <p:grpSpPr>
          <a:xfrm>
            <a:off x="3527629" y="2348885"/>
            <a:ext cx="377080" cy="1144937"/>
            <a:chOff x="5220072" y="2276877"/>
            <a:chExt cx="1224131" cy="1024726"/>
          </a:xfrm>
        </p:grpSpPr>
        <p:cxnSp>
          <p:nvCxnSpPr>
            <p:cNvPr id="54" name="直線接點 53"/>
            <p:cNvCxnSpPr/>
            <p:nvPr/>
          </p:nvCxnSpPr>
          <p:spPr>
            <a:xfrm flipV="1">
              <a:off x="5220072" y="2978437"/>
              <a:ext cx="0" cy="3231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肘形接點 54"/>
            <p:cNvCxnSpPr/>
            <p:nvPr/>
          </p:nvCxnSpPr>
          <p:spPr>
            <a:xfrm rot="5400000" flipH="1" flipV="1">
              <a:off x="5436148" y="2060804"/>
              <a:ext cx="791982" cy="1224128"/>
            </a:xfrm>
            <a:prstGeom prst="bentConnector3">
              <a:avLst>
                <a:gd name="adj1" fmla="val 55116"/>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2" name="文字方塊 33"/>
          <p:cNvSpPr txBox="1"/>
          <p:nvPr/>
        </p:nvSpPr>
        <p:spPr>
          <a:xfrm>
            <a:off x="3954760" y="4473986"/>
            <a:ext cx="1584176" cy="646331"/>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C.2:</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抓取目前</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飼料盤重量</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3" name="文字方塊 36"/>
          <p:cNvSpPr txBox="1"/>
          <p:nvPr/>
        </p:nvSpPr>
        <p:spPr>
          <a:xfrm>
            <a:off x="3446744" y="5379794"/>
            <a:ext cx="1569660"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C.4:</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抓取目前</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寵物體重</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4" name="群組 33"/>
          <p:cNvGrpSpPr/>
          <p:nvPr/>
        </p:nvGrpSpPr>
        <p:grpSpPr>
          <a:xfrm flipV="1">
            <a:off x="1259632" y="1228024"/>
            <a:ext cx="2695128" cy="688808"/>
            <a:chOff x="1763688" y="2118429"/>
            <a:chExt cx="5184576" cy="527775"/>
          </a:xfrm>
        </p:grpSpPr>
        <p:cxnSp>
          <p:nvCxnSpPr>
            <p:cNvPr id="51" name="直線接點 50"/>
            <p:cNvCxnSpPr/>
            <p:nvPr/>
          </p:nvCxnSpPr>
          <p:spPr>
            <a:xfrm>
              <a:off x="6948264" y="2276872"/>
              <a:ext cx="0" cy="3693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H="1">
              <a:off x="1763688" y="2630878"/>
              <a:ext cx="51845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1763688" y="2118429"/>
              <a:ext cx="0" cy="5277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 name="文字方塊 41"/>
          <p:cNvSpPr txBox="1"/>
          <p:nvPr/>
        </p:nvSpPr>
        <p:spPr>
          <a:xfrm>
            <a:off x="2483768" y="2782669"/>
            <a:ext cx="1163093" cy="646331"/>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C.5:</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回傳</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寵物體重</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7" name="群組 36"/>
          <p:cNvGrpSpPr/>
          <p:nvPr/>
        </p:nvGrpSpPr>
        <p:grpSpPr>
          <a:xfrm>
            <a:off x="2267744" y="4134393"/>
            <a:ext cx="1935639" cy="662759"/>
            <a:chOff x="1979712" y="4905164"/>
            <a:chExt cx="3542146" cy="1188132"/>
          </a:xfrm>
        </p:grpSpPr>
        <p:cxnSp>
          <p:nvCxnSpPr>
            <p:cNvPr id="48" name="直線接點 47"/>
            <p:cNvCxnSpPr/>
            <p:nvPr/>
          </p:nvCxnSpPr>
          <p:spPr>
            <a:xfrm>
              <a:off x="5508104" y="4905164"/>
              <a:ext cx="13754" cy="5296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flipH="1">
              <a:off x="2915816" y="5433223"/>
              <a:ext cx="25922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肘形接點 49"/>
            <p:cNvCxnSpPr/>
            <p:nvPr/>
          </p:nvCxnSpPr>
          <p:spPr>
            <a:xfrm rot="10800000" flipV="1">
              <a:off x="1979712" y="5433223"/>
              <a:ext cx="936104" cy="660073"/>
            </a:xfrm>
            <a:prstGeom prst="bentConnector3">
              <a:avLst>
                <a:gd name="adj1" fmla="val -966"/>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8" name="群組 37"/>
          <p:cNvGrpSpPr/>
          <p:nvPr/>
        </p:nvGrpSpPr>
        <p:grpSpPr>
          <a:xfrm>
            <a:off x="1976774" y="4149080"/>
            <a:ext cx="1731130" cy="1645333"/>
            <a:chOff x="4713077" y="4797152"/>
            <a:chExt cx="1731130" cy="1150387"/>
          </a:xfrm>
        </p:grpSpPr>
        <p:cxnSp>
          <p:nvCxnSpPr>
            <p:cNvPr id="45" name="直線接點 44"/>
            <p:cNvCxnSpPr/>
            <p:nvPr/>
          </p:nvCxnSpPr>
          <p:spPr>
            <a:xfrm>
              <a:off x="6444207" y="4797152"/>
              <a:ext cx="0" cy="8272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flipH="1">
              <a:off x="4713077" y="5624373"/>
              <a:ext cx="17311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4713077" y="5624373"/>
              <a:ext cx="0" cy="3231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9" name="群組 38"/>
          <p:cNvGrpSpPr/>
          <p:nvPr/>
        </p:nvGrpSpPr>
        <p:grpSpPr>
          <a:xfrm>
            <a:off x="2051720" y="3826959"/>
            <a:ext cx="3528392" cy="1223788"/>
            <a:chOff x="2195735" y="3861048"/>
            <a:chExt cx="3469751" cy="1357805"/>
          </a:xfrm>
        </p:grpSpPr>
        <p:cxnSp>
          <p:nvCxnSpPr>
            <p:cNvPr id="43" name="肘形接點 42"/>
            <p:cNvCxnSpPr/>
            <p:nvPr/>
          </p:nvCxnSpPr>
          <p:spPr>
            <a:xfrm rot="10800000" flipV="1">
              <a:off x="2195736" y="4276411"/>
              <a:ext cx="3469750" cy="942442"/>
            </a:xfrm>
            <a:prstGeom prst="bentConnector3">
              <a:avLst>
                <a:gd name="adj1" fmla="val -51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2195735" y="3861048"/>
              <a:ext cx="0" cy="135780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0" name="群組 39"/>
          <p:cNvGrpSpPr/>
          <p:nvPr/>
        </p:nvGrpSpPr>
        <p:grpSpPr>
          <a:xfrm>
            <a:off x="5538936" y="2370196"/>
            <a:ext cx="887270" cy="1057062"/>
            <a:chOff x="3072663" y="1816705"/>
            <a:chExt cx="887270" cy="1057062"/>
          </a:xfrm>
        </p:grpSpPr>
        <p:cxnSp>
          <p:nvCxnSpPr>
            <p:cNvPr id="41" name="直線單箭頭接點 40"/>
            <p:cNvCxnSpPr/>
            <p:nvPr/>
          </p:nvCxnSpPr>
          <p:spPr>
            <a:xfrm flipV="1">
              <a:off x="3959932" y="1816705"/>
              <a:ext cx="0" cy="6700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肘形接點 41"/>
            <p:cNvCxnSpPr/>
            <p:nvPr/>
          </p:nvCxnSpPr>
          <p:spPr>
            <a:xfrm rot="10800000" flipV="1">
              <a:off x="3072663" y="2486796"/>
              <a:ext cx="887270" cy="386971"/>
            </a:xfrm>
            <a:prstGeom prst="bentConnector3">
              <a:avLst>
                <a:gd name="adj1" fmla="val 9795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2" name="文字方塊 63"/>
          <p:cNvSpPr txBox="1"/>
          <p:nvPr/>
        </p:nvSpPr>
        <p:spPr>
          <a:xfrm>
            <a:off x="5508104" y="4438853"/>
            <a:ext cx="3717684"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C.3a:</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時間相同且未達飼料重，轉動</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C.3b:</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時間不同或已達飼料重，不動</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8636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500"/>
                                        <p:tgtEl>
                                          <p:spTgt spid="4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par>
                                <p:cTn id="24" presetID="22" presetClass="entr" presetSubtype="4"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down)">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down)">
                                      <p:cBhvr>
                                        <p:cTn id="31" dur="500"/>
                                        <p:tgtEl>
                                          <p:spTgt spid="72"/>
                                        </p:tgtEl>
                                      </p:cBhvr>
                                    </p:animEffect>
                                  </p:childTnLst>
                                </p:cTn>
                              </p:par>
                              <p:par>
                                <p:cTn id="32" presetID="22" presetClass="entr" presetSubtype="4"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500"/>
                                        <p:tgtEl>
                                          <p:spTgt spid="33"/>
                                        </p:tgtEl>
                                      </p:cBhvr>
                                    </p:animEffect>
                                  </p:childTnLst>
                                </p:cTn>
                              </p:par>
                              <p:par>
                                <p:cTn id="40" presetID="22" presetClass="entr" presetSubtype="1"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up)">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par>
                                <p:cTn id="48" presetID="22" presetClass="entr" presetSubtype="4"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up)">
                                      <p:cBhvr>
                                        <p:cTn id="55" dur="500"/>
                                        <p:tgtEl>
                                          <p:spTgt spid="27"/>
                                        </p:tgtEl>
                                      </p:cBhvr>
                                    </p:animEffect>
                                  </p:childTnLst>
                                </p:cTn>
                              </p:par>
                              <p:par>
                                <p:cTn id="56" presetID="22" presetClass="entr" presetSubtype="1"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up)">
                                      <p:cBhvr>
                                        <p:cTn id="5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2" grpId="0"/>
      <p:bldP spid="33" grpId="0"/>
      <p:bldP spid="35" grpId="0"/>
      <p:bldP spid="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圖片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1104746"/>
            <a:ext cx="8928993" cy="5348590"/>
          </a:xfrm>
          <a:prstGeom prst="rect">
            <a:avLst/>
          </a:prstGeom>
        </p:spPr>
      </p:pic>
      <p:sp>
        <p:nvSpPr>
          <p:cNvPr id="2" name="標題 1"/>
          <p:cNvSpPr>
            <a:spLocks noGrp="1"/>
          </p:cNvSpPr>
          <p:nvPr>
            <p:ph type="ctrTitle"/>
          </p:nvPr>
        </p:nvSpPr>
        <p:spPr>
          <a:xfrm>
            <a:off x="611560" y="116632"/>
            <a:ext cx="8278688"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腳本三</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雲端監控寵物流程</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16</a:t>
            </a:fld>
            <a:endParaRPr lang="zh-TW" altLang="en-US" b="1" dirty="0">
              <a:solidFill>
                <a:schemeClr val="tx1"/>
              </a:solidFill>
              <a:latin typeface="Times New Roman" panose="02020603050405020304" pitchFamily="18" charset="0"/>
              <a:cs typeface="Times New Roman" panose="02020603050405020304" pitchFamily="18" charset="0"/>
            </a:endParaRPr>
          </a:p>
        </p:txBody>
      </p:sp>
      <p:pic>
        <p:nvPicPr>
          <p:cNvPr id="92" name="圖片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330468"/>
            <a:ext cx="2592288" cy="2712206"/>
          </a:xfrm>
          <a:prstGeom prst="rect">
            <a:avLst/>
          </a:prstGeom>
        </p:spPr>
      </p:pic>
      <p:sp>
        <p:nvSpPr>
          <p:cNvPr id="26" name="內容版面配置區 2"/>
          <p:cNvSpPr>
            <a:spLocks noGrp="1"/>
          </p:cNvSpPr>
          <p:nvPr/>
        </p:nvSpPr>
        <p:spPr>
          <a:xfrm>
            <a:off x="704056" y="1384176"/>
            <a:ext cx="8229600" cy="4724400"/>
          </a:xfrm>
          <a:prstGeom prst="rect">
            <a:avLst/>
          </a:prstGeom>
        </p:spPr>
        <p:txBody>
          <a:bodyPr vert="horz" rtlCol="0">
            <a:normAutofit/>
          </a:bodyPr>
          <a:lstStyle>
            <a:lvl1pPr marL="342900" indent="-342900" algn="l" rtl="0" eaLnBrk="1" latinLnBrk="0" hangingPunct="1">
              <a:spcBef>
                <a:spcPct val="20000"/>
              </a:spcBef>
              <a:buClr>
                <a:schemeClr val="tx2"/>
              </a:buClr>
              <a:buSzPct val="90000"/>
              <a:buFont typeface="Cambria"/>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100000"/>
              <a:buFont typeface="Cambria"/>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Ï"/>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90000"/>
              <a:buFont typeface="Calibri"/>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100000"/>
              <a:buFont typeface="Cambria"/>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0" indent="0">
              <a:buNone/>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en-US"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a:p>
            <a:pPr marL="514350" indent="-514350">
              <a:buFont typeface="+mj-lt"/>
              <a:buAutoNum type="arabicPeriod"/>
            </a:pPr>
            <a:endParaRPr lang="zh-TW" altLang="zh-TW" dirty="0">
              <a:solidFill>
                <a:schemeClr val="tx2">
                  <a:lumMod val="90000"/>
                  <a:lumOff val="1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9" name="文字方塊 29"/>
          <p:cNvSpPr txBox="1"/>
          <p:nvPr/>
        </p:nvSpPr>
        <p:spPr>
          <a:xfrm>
            <a:off x="5940152" y="1115452"/>
            <a:ext cx="2909771"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D.5:</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透過串流方式回傳影像</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60" name="直線單箭頭接點 59"/>
          <p:cNvCxnSpPr/>
          <p:nvPr/>
        </p:nvCxnSpPr>
        <p:spPr>
          <a:xfrm>
            <a:off x="8407292" y="1831468"/>
            <a:ext cx="27757" cy="315731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 name="圖片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7668" y="5011056"/>
            <a:ext cx="782261" cy="468052"/>
          </a:xfrm>
          <a:prstGeom prst="rect">
            <a:avLst/>
          </a:prstGeom>
        </p:spPr>
      </p:pic>
      <p:sp>
        <p:nvSpPr>
          <p:cNvPr id="62" name="文字方塊 34"/>
          <p:cNvSpPr txBox="1"/>
          <p:nvPr/>
        </p:nvSpPr>
        <p:spPr>
          <a:xfrm>
            <a:off x="8435049" y="2608470"/>
            <a:ext cx="601447" cy="2308324"/>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D.0:</a:t>
            </a: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下</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載</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使</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用</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者</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介</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面</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63" name="直線單箭頭接點 62"/>
          <p:cNvCxnSpPr/>
          <p:nvPr/>
        </p:nvCxnSpPr>
        <p:spPr>
          <a:xfrm>
            <a:off x="7293572" y="5251826"/>
            <a:ext cx="86409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4" name="文字方塊 38"/>
          <p:cNvSpPr txBox="1"/>
          <p:nvPr/>
        </p:nvSpPr>
        <p:spPr>
          <a:xfrm>
            <a:off x="6948264" y="4510861"/>
            <a:ext cx="1107996"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D.1:</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下達</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監控指令</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65" name="群組 64"/>
          <p:cNvGrpSpPr/>
          <p:nvPr/>
        </p:nvGrpSpPr>
        <p:grpSpPr>
          <a:xfrm>
            <a:off x="5724128" y="2335524"/>
            <a:ext cx="2376264" cy="2855932"/>
            <a:chOff x="5796136" y="2168860"/>
            <a:chExt cx="2376264" cy="3130608"/>
          </a:xfrm>
        </p:grpSpPr>
        <p:cxnSp>
          <p:nvCxnSpPr>
            <p:cNvPr id="83" name="直線接點 82"/>
            <p:cNvCxnSpPr/>
            <p:nvPr/>
          </p:nvCxnSpPr>
          <p:spPr>
            <a:xfrm flipV="1">
              <a:off x="8172400" y="2780928"/>
              <a:ext cx="0" cy="2518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flipH="1">
              <a:off x="5796136" y="2780928"/>
              <a:ext cx="23762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p:nvPr/>
          </p:nvCxnSpPr>
          <p:spPr>
            <a:xfrm flipV="1">
              <a:off x="5796136" y="2168860"/>
              <a:ext cx="0" cy="61206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66" name="文字方塊 51"/>
          <p:cNvSpPr txBox="1"/>
          <p:nvPr/>
        </p:nvSpPr>
        <p:spPr>
          <a:xfrm>
            <a:off x="5681903" y="2852936"/>
            <a:ext cx="1986441"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D.2:</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啟動雲端監控</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67" name="直線單箭頭接點 66"/>
          <p:cNvCxnSpPr/>
          <p:nvPr/>
        </p:nvCxnSpPr>
        <p:spPr>
          <a:xfrm flipH="1" flipV="1">
            <a:off x="5626671" y="2263519"/>
            <a:ext cx="25449" cy="208823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8" name="文字方塊 56"/>
          <p:cNvSpPr txBox="1"/>
          <p:nvPr/>
        </p:nvSpPr>
        <p:spPr>
          <a:xfrm>
            <a:off x="2483768" y="2710661"/>
            <a:ext cx="1569660"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D.3:</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從服務</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取得開啟指令</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9" name="文字方塊 57"/>
          <p:cNvSpPr txBox="1"/>
          <p:nvPr/>
        </p:nvSpPr>
        <p:spPr>
          <a:xfrm>
            <a:off x="3755744" y="4686899"/>
            <a:ext cx="1063112"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D.4:</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開啟</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70" name="群組 69"/>
          <p:cNvGrpSpPr/>
          <p:nvPr/>
        </p:nvGrpSpPr>
        <p:grpSpPr>
          <a:xfrm>
            <a:off x="3909412" y="2263518"/>
            <a:ext cx="1598692" cy="1887303"/>
            <a:chOff x="3779912" y="2060848"/>
            <a:chExt cx="1728192" cy="1296144"/>
          </a:xfrm>
        </p:grpSpPr>
        <p:cxnSp>
          <p:nvCxnSpPr>
            <p:cNvPr id="81" name="肘形接點 80"/>
            <p:cNvCxnSpPr/>
            <p:nvPr/>
          </p:nvCxnSpPr>
          <p:spPr>
            <a:xfrm flipV="1">
              <a:off x="3779912" y="2710661"/>
              <a:ext cx="1728192" cy="646331"/>
            </a:xfrm>
            <a:prstGeom prst="bentConnector3">
              <a:avLst>
                <a:gd name="adj1" fmla="val -706"/>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flipV="1">
              <a:off x="5508104" y="2060848"/>
              <a:ext cx="0" cy="6498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1" name="群組 70"/>
          <p:cNvGrpSpPr/>
          <p:nvPr/>
        </p:nvGrpSpPr>
        <p:grpSpPr>
          <a:xfrm>
            <a:off x="5793279" y="1526305"/>
            <a:ext cx="2415345" cy="3580656"/>
            <a:chOff x="5829064" y="1340768"/>
            <a:chExt cx="2415345" cy="3958698"/>
          </a:xfrm>
        </p:grpSpPr>
        <p:cxnSp>
          <p:nvCxnSpPr>
            <p:cNvPr id="77" name="直線接點 76"/>
            <p:cNvCxnSpPr/>
            <p:nvPr/>
          </p:nvCxnSpPr>
          <p:spPr>
            <a:xfrm>
              <a:off x="7452320" y="1340768"/>
              <a:ext cx="0" cy="11370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肘形接點 77"/>
            <p:cNvCxnSpPr/>
            <p:nvPr/>
          </p:nvCxnSpPr>
          <p:spPr>
            <a:xfrm rot="16200000" flipH="1">
              <a:off x="6437536" y="3492594"/>
              <a:ext cx="2821657" cy="792088"/>
            </a:xfrm>
            <a:prstGeom prst="bentConnector3">
              <a:avLst>
                <a:gd name="adj1" fmla="val -41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直線接點 78"/>
            <p:cNvCxnSpPr/>
            <p:nvPr/>
          </p:nvCxnSpPr>
          <p:spPr>
            <a:xfrm flipV="1">
              <a:off x="5829064" y="1340768"/>
              <a:ext cx="0" cy="216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a:off x="5829064" y="1340768"/>
              <a:ext cx="16232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3" name="群組 72"/>
          <p:cNvGrpSpPr/>
          <p:nvPr/>
        </p:nvGrpSpPr>
        <p:grpSpPr>
          <a:xfrm>
            <a:off x="2669631" y="4150821"/>
            <a:ext cx="1008112" cy="1006371"/>
            <a:chOff x="2771800" y="4221089"/>
            <a:chExt cx="1008112" cy="1006371"/>
          </a:xfrm>
        </p:grpSpPr>
        <p:cxnSp>
          <p:nvCxnSpPr>
            <p:cNvPr id="74" name="直線接點 73"/>
            <p:cNvCxnSpPr/>
            <p:nvPr/>
          </p:nvCxnSpPr>
          <p:spPr>
            <a:xfrm>
              <a:off x="3779912" y="4653136"/>
              <a:ext cx="0" cy="5743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肘形接點 74"/>
            <p:cNvCxnSpPr/>
            <p:nvPr/>
          </p:nvCxnSpPr>
          <p:spPr>
            <a:xfrm rot="10800000">
              <a:off x="2771800" y="4221089"/>
              <a:ext cx="1008112" cy="1006371"/>
            </a:xfrm>
            <a:prstGeom prst="bentConnector3">
              <a:avLst>
                <a:gd name="adj1" fmla="val 10039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88" name="直線接點 87"/>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6347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par>
                                <p:cTn id="8" presetID="22" presetClass="entr" presetSubtype="1"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up)">
                                      <p:cBhvr>
                                        <p:cTn id="10" dur="500"/>
                                        <p:tgtEl>
                                          <p:spTgt spid="60"/>
                                        </p:tgtEl>
                                      </p:cBhvr>
                                    </p:animEffect>
                                  </p:childTnLst>
                                </p:cTn>
                              </p:par>
                              <p:par>
                                <p:cTn id="11" presetID="22" presetClass="entr" presetSubtype="1"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up)">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par>
                                <p:cTn id="19" presetID="22" presetClass="entr" presetSubtype="8"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left)">
                                      <p:cBhvr>
                                        <p:cTn id="21" dur="500"/>
                                        <p:tgtEl>
                                          <p:spTgt spid="6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wipe(down)">
                                      <p:cBhvr>
                                        <p:cTn id="26" dur="500"/>
                                        <p:tgtEl>
                                          <p:spTgt spid="66"/>
                                        </p:tgtEl>
                                      </p:cBhvr>
                                    </p:animEffect>
                                  </p:childTnLst>
                                </p:cTn>
                              </p:par>
                              <p:par>
                                <p:cTn id="27" presetID="22" presetClass="entr" presetSubtype="4"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down)">
                                      <p:cBhvr>
                                        <p:cTn id="29" dur="500"/>
                                        <p:tgtEl>
                                          <p:spTgt spid="6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down)">
                                      <p:cBhvr>
                                        <p:cTn id="34" dur="500"/>
                                        <p:tgtEl>
                                          <p:spTgt spid="6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down)">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down)">
                                      <p:cBhvr>
                                        <p:cTn id="42" dur="500"/>
                                        <p:tgtEl>
                                          <p:spTgt spid="7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down)">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500"/>
                                        <p:tgtEl>
                                          <p:spTgt spid="70"/>
                                        </p:tgtEl>
                                      </p:cBhvr>
                                    </p:animEffect>
                                  </p:childTnLst>
                                </p:cTn>
                              </p:par>
                              <p:par>
                                <p:cTn id="51" presetID="22" presetClass="entr" presetSubtype="1"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up)">
                                      <p:cBhvr>
                                        <p:cTn id="53" dur="500"/>
                                        <p:tgtEl>
                                          <p:spTgt spid="7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down)">
                                      <p:cBhvr>
                                        <p:cTn id="5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p:bldP spid="64" grpId="0"/>
      <p:bldP spid="66" grpId="0"/>
      <p:bldP spid="68" grpId="0"/>
      <p:bldP spid="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圖片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104746"/>
            <a:ext cx="8928993" cy="5348590"/>
          </a:xfrm>
          <a:prstGeom prst="rect">
            <a:avLst/>
          </a:prstGeom>
        </p:spPr>
      </p:pic>
      <p:sp>
        <p:nvSpPr>
          <p:cNvPr id="2" name="標題 1"/>
          <p:cNvSpPr>
            <a:spLocks noGrp="1"/>
          </p:cNvSpPr>
          <p:nvPr>
            <p:ph type="ctrTitle"/>
          </p:nvPr>
        </p:nvSpPr>
        <p:spPr>
          <a:xfrm>
            <a:off x="611560" y="116632"/>
            <a:ext cx="8278688"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腳本四</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偵測溫度流程</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17</a:t>
            </a:fld>
            <a:endParaRPr lang="zh-TW" altLang="en-US" b="1" dirty="0">
              <a:solidFill>
                <a:schemeClr val="tx1"/>
              </a:solidFill>
              <a:latin typeface="Times New Roman" panose="02020603050405020304" pitchFamily="18" charset="0"/>
              <a:cs typeface="Times New Roman" panose="02020603050405020304" pitchFamily="18" charset="0"/>
            </a:endParaRPr>
          </a:p>
        </p:txBody>
      </p:sp>
      <p:pic>
        <p:nvPicPr>
          <p:cNvPr id="92" name="圖片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330468"/>
            <a:ext cx="2592288" cy="2712206"/>
          </a:xfrm>
          <a:prstGeom prst="rect">
            <a:avLst/>
          </a:prstGeom>
        </p:spPr>
      </p:pic>
      <p:sp>
        <p:nvSpPr>
          <p:cNvPr id="70" name="文字方塊 31"/>
          <p:cNvSpPr txBox="1"/>
          <p:nvPr/>
        </p:nvSpPr>
        <p:spPr>
          <a:xfrm>
            <a:off x="5436096" y="2636912"/>
            <a:ext cx="1569660"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F.0:</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啟動</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溫度偵測服務</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71" name="群組 70"/>
          <p:cNvGrpSpPr/>
          <p:nvPr/>
        </p:nvGrpSpPr>
        <p:grpSpPr>
          <a:xfrm>
            <a:off x="1168650" y="1268760"/>
            <a:ext cx="2323230" cy="648072"/>
            <a:chOff x="1403648" y="1196752"/>
            <a:chExt cx="2376264" cy="432048"/>
          </a:xfrm>
        </p:grpSpPr>
        <p:cxnSp>
          <p:nvCxnSpPr>
            <p:cNvPr id="115" name="直線接點 114"/>
            <p:cNvCxnSpPr/>
            <p:nvPr/>
          </p:nvCxnSpPr>
          <p:spPr>
            <a:xfrm flipV="1">
              <a:off x="3779912" y="1196752"/>
              <a:ext cx="0" cy="2880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肘形接點 115"/>
            <p:cNvCxnSpPr/>
            <p:nvPr/>
          </p:nvCxnSpPr>
          <p:spPr>
            <a:xfrm rot="10800000" flipV="1">
              <a:off x="1403648" y="1196752"/>
              <a:ext cx="2376264" cy="432048"/>
            </a:xfrm>
            <a:prstGeom prst="bentConnector3">
              <a:avLst>
                <a:gd name="adj1" fmla="val 100239"/>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2" name="文字方塊 22"/>
          <p:cNvSpPr txBox="1"/>
          <p:nvPr/>
        </p:nvSpPr>
        <p:spPr>
          <a:xfrm>
            <a:off x="3347864" y="4761148"/>
            <a:ext cx="1939634"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F.1:</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偵測目前溫度</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3" name="文字方塊 23"/>
          <p:cNvSpPr txBox="1"/>
          <p:nvPr/>
        </p:nvSpPr>
        <p:spPr>
          <a:xfrm>
            <a:off x="4067944" y="5444239"/>
            <a:ext cx="1952458"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F.2:</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溫度大於</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23˚C</a:t>
            </a: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開啟電風扇</a:t>
            </a:r>
          </a:p>
        </p:txBody>
      </p:sp>
      <p:sp>
        <p:nvSpPr>
          <p:cNvPr id="74" name="文字方塊 36"/>
          <p:cNvSpPr txBox="1"/>
          <p:nvPr/>
        </p:nvSpPr>
        <p:spPr>
          <a:xfrm>
            <a:off x="3384738" y="2782669"/>
            <a:ext cx="1107996"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F.3:</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回傳</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現在溫度</a:t>
            </a:r>
          </a:p>
        </p:txBody>
      </p:sp>
      <p:sp>
        <p:nvSpPr>
          <p:cNvPr id="75" name="文字方塊 38"/>
          <p:cNvSpPr txBox="1"/>
          <p:nvPr/>
        </p:nvSpPr>
        <p:spPr>
          <a:xfrm>
            <a:off x="1058124" y="1196752"/>
            <a:ext cx="1569660"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F.4:</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溫度儲存</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於雲端資料庫</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80" name="群組 79"/>
          <p:cNvGrpSpPr/>
          <p:nvPr/>
        </p:nvGrpSpPr>
        <p:grpSpPr>
          <a:xfrm>
            <a:off x="3419872" y="2276872"/>
            <a:ext cx="1958732" cy="1152128"/>
            <a:chOff x="3347864" y="2276872"/>
            <a:chExt cx="1958732" cy="1152128"/>
          </a:xfrm>
        </p:grpSpPr>
        <p:cxnSp>
          <p:nvCxnSpPr>
            <p:cNvPr id="113" name="肘形接點 112"/>
            <p:cNvCxnSpPr/>
            <p:nvPr/>
          </p:nvCxnSpPr>
          <p:spPr>
            <a:xfrm>
              <a:off x="3347864" y="2276872"/>
              <a:ext cx="1958732" cy="433789"/>
            </a:xfrm>
            <a:prstGeom prst="bentConnector3">
              <a:avLst>
                <a:gd name="adj1" fmla="val 75"/>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5306596" y="2710661"/>
              <a:ext cx="0" cy="71833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1" name="群組 80"/>
          <p:cNvGrpSpPr/>
          <p:nvPr/>
        </p:nvGrpSpPr>
        <p:grpSpPr>
          <a:xfrm>
            <a:off x="3347864" y="2276872"/>
            <a:ext cx="1801316" cy="1152128"/>
            <a:chOff x="3274740" y="2276872"/>
            <a:chExt cx="1801316" cy="1152128"/>
          </a:xfrm>
        </p:grpSpPr>
        <p:grpSp>
          <p:nvGrpSpPr>
            <p:cNvPr id="109" name="群組 108"/>
            <p:cNvGrpSpPr/>
            <p:nvPr/>
          </p:nvGrpSpPr>
          <p:grpSpPr>
            <a:xfrm>
              <a:off x="3274740" y="2493766"/>
              <a:ext cx="1801316" cy="935234"/>
              <a:chOff x="3347864" y="2276872"/>
              <a:chExt cx="1958732" cy="1152128"/>
            </a:xfrm>
          </p:grpSpPr>
          <p:cxnSp>
            <p:nvCxnSpPr>
              <p:cNvPr id="111" name="肘形接點 110"/>
              <p:cNvCxnSpPr/>
              <p:nvPr/>
            </p:nvCxnSpPr>
            <p:spPr>
              <a:xfrm>
                <a:off x="3347864" y="2276872"/>
                <a:ext cx="1958732" cy="433789"/>
              </a:xfrm>
              <a:prstGeom prst="bentConnector3">
                <a:avLst>
                  <a:gd name="adj1" fmla="val 75"/>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a:off x="5306596" y="2710661"/>
                <a:ext cx="0" cy="71833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110" name="直線接點 109"/>
            <p:cNvCxnSpPr/>
            <p:nvPr/>
          </p:nvCxnSpPr>
          <p:spPr>
            <a:xfrm flipV="1">
              <a:off x="3274740" y="2276872"/>
              <a:ext cx="0" cy="2168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6" name="群組 85"/>
          <p:cNvGrpSpPr/>
          <p:nvPr/>
        </p:nvGrpSpPr>
        <p:grpSpPr>
          <a:xfrm>
            <a:off x="820326" y="4024960"/>
            <a:ext cx="5335850" cy="2442881"/>
            <a:chOff x="971600" y="5473476"/>
            <a:chExt cx="5256584" cy="1368154"/>
          </a:xfrm>
        </p:grpSpPr>
        <p:grpSp>
          <p:nvGrpSpPr>
            <p:cNvPr id="104" name="群組 103"/>
            <p:cNvGrpSpPr/>
            <p:nvPr/>
          </p:nvGrpSpPr>
          <p:grpSpPr>
            <a:xfrm>
              <a:off x="971600" y="5663975"/>
              <a:ext cx="5256584" cy="1177655"/>
              <a:chOff x="539552" y="4411586"/>
              <a:chExt cx="1656184" cy="1177655"/>
            </a:xfrm>
          </p:grpSpPr>
          <p:cxnSp>
            <p:nvCxnSpPr>
              <p:cNvPr id="106" name="直線接點 105"/>
              <p:cNvCxnSpPr/>
              <p:nvPr/>
            </p:nvCxnSpPr>
            <p:spPr>
              <a:xfrm flipH="1">
                <a:off x="539552" y="5589240"/>
                <a:ext cx="165618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接點 106"/>
              <p:cNvCxnSpPr/>
              <p:nvPr/>
            </p:nvCxnSpPr>
            <p:spPr>
              <a:xfrm flipV="1">
                <a:off x="539552" y="4411586"/>
                <a:ext cx="2253" cy="11776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539552" y="4411587"/>
                <a:ext cx="14401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105" name="直線接點 104"/>
            <p:cNvCxnSpPr/>
            <p:nvPr/>
          </p:nvCxnSpPr>
          <p:spPr>
            <a:xfrm flipV="1">
              <a:off x="6202772" y="5473476"/>
              <a:ext cx="0" cy="13681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1" name="群組 100"/>
          <p:cNvGrpSpPr/>
          <p:nvPr/>
        </p:nvGrpSpPr>
        <p:grpSpPr>
          <a:xfrm>
            <a:off x="1168651" y="3908017"/>
            <a:ext cx="4054363" cy="1268554"/>
            <a:chOff x="690827" y="3816630"/>
            <a:chExt cx="4054363" cy="1268554"/>
          </a:xfrm>
        </p:grpSpPr>
        <p:cxnSp>
          <p:nvCxnSpPr>
            <p:cNvPr id="102" name="直線接點 101"/>
            <p:cNvCxnSpPr/>
            <p:nvPr/>
          </p:nvCxnSpPr>
          <p:spPr>
            <a:xfrm>
              <a:off x="4742248" y="4129701"/>
              <a:ext cx="0" cy="955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肘形接點 102"/>
            <p:cNvCxnSpPr/>
            <p:nvPr/>
          </p:nvCxnSpPr>
          <p:spPr>
            <a:xfrm rot="10800000">
              <a:off x="690827" y="3816630"/>
              <a:ext cx="4054363" cy="1268554"/>
            </a:xfrm>
            <a:prstGeom prst="bentConnector3">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117" name="直線接點 116"/>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369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up)">
                                      <p:cBhvr>
                                        <p:cTn id="7" dur="500"/>
                                        <p:tgtEl>
                                          <p:spTgt spid="8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up)">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wipe(right)">
                                      <p:cBhvr>
                                        <p:cTn id="15" dur="500"/>
                                        <p:tgtEl>
                                          <p:spTgt spid="101"/>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wipe(right)">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ipe(left)">
                                      <p:cBhvr>
                                        <p:cTn id="23" dur="500"/>
                                        <p:tgtEl>
                                          <p:spTgt spid="73"/>
                                        </p:tgtEl>
                                      </p:cBhvr>
                                    </p:animEffect>
                                  </p:childTnLst>
                                </p:cTn>
                              </p:par>
                              <p:par>
                                <p:cTn id="24" presetID="22" presetClass="entr" presetSubtype="8" fill="hold"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wipe(left)">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up)">
                                      <p:cBhvr>
                                        <p:cTn id="31" dur="500"/>
                                        <p:tgtEl>
                                          <p:spTgt spid="74"/>
                                        </p:tgtEl>
                                      </p:cBhvr>
                                    </p:animEffect>
                                  </p:childTnLst>
                                </p:cTn>
                              </p:par>
                              <p:par>
                                <p:cTn id="32" presetID="22" presetClass="entr" presetSubtype="1" fill="hold"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wipe(up)">
                                      <p:cBhvr>
                                        <p:cTn id="34" dur="500"/>
                                        <p:tgtEl>
                                          <p:spTgt spid="8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up)">
                                      <p:cBhvr>
                                        <p:cTn id="39" dur="500"/>
                                        <p:tgtEl>
                                          <p:spTgt spid="7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up)">
                                      <p:cBhvr>
                                        <p:cTn id="4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2" grpId="0"/>
      <p:bldP spid="73" grpId="0"/>
      <p:bldP spid="74" grpId="0"/>
      <p:bldP spid="7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圖片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104746"/>
            <a:ext cx="8928993" cy="5348590"/>
          </a:xfrm>
          <a:prstGeom prst="rect">
            <a:avLst/>
          </a:prstGeom>
        </p:spPr>
      </p:pic>
      <p:sp>
        <p:nvSpPr>
          <p:cNvPr id="2" name="標題 1"/>
          <p:cNvSpPr>
            <a:spLocks noGrp="1"/>
          </p:cNvSpPr>
          <p:nvPr>
            <p:ph type="ctrTitle"/>
          </p:nvPr>
        </p:nvSpPr>
        <p:spPr>
          <a:xfrm>
            <a:off x="611560" y="116632"/>
            <a:ext cx="8278688"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腳本五</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感測光源流程</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18</a:t>
            </a:fld>
            <a:endParaRPr lang="zh-TW" altLang="en-US" b="1" dirty="0">
              <a:solidFill>
                <a:schemeClr val="tx1"/>
              </a:solidFill>
              <a:latin typeface="Times New Roman" panose="02020603050405020304" pitchFamily="18" charset="0"/>
              <a:cs typeface="Times New Roman" panose="02020603050405020304" pitchFamily="18" charset="0"/>
            </a:endParaRPr>
          </a:p>
        </p:txBody>
      </p:sp>
      <p:pic>
        <p:nvPicPr>
          <p:cNvPr id="92" name="圖片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330468"/>
            <a:ext cx="2592288" cy="2712206"/>
          </a:xfrm>
          <a:prstGeom prst="rect">
            <a:avLst/>
          </a:prstGeom>
        </p:spPr>
      </p:pic>
      <p:sp>
        <p:nvSpPr>
          <p:cNvPr id="55" name="文字方塊 31"/>
          <p:cNvSpPr txBox="1"/>
          <p:nvPr/>
        </p:nvSpPr>
        <p:spPr>
          <a:xfrm>
            <a:off x="952414" y="2683697"/>
            <a:ext cx="1569660"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G.0:</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啟動</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光源感測服務</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56" name="群組 55"/>
          <p:cNvGrpSpPr/>
          <p:nvPr/>
        </p:nvGrpSpPr>
        <p:grpSpPr>
          <a:xfrm>
            <a:off x="1259631" y="1340767"/>
            <a:ext cx="1516185" cy="544483"/>
            <a:chOff x="1403648" y="1196752"/>
            <a:chExt cx="2376264" cy="432048"/>
          </a:xfrm>
        </p:grpSpPr>
        <p:cxnSp>
          <p:nvCxnSpPr>
            <p:cNvPr id="85" name="直線接點 84"/>
            <p:cNvCxnSpPr/>
            <p:nvPr/>
          </p:nvCxnSpPr>
          <p:spPr>
            <a:xfrm flipV="1">
              <a:off x="3779912" y="1196752"/>
              <a:ext cx="0" cy="2880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肘形接點 86"/>
            <p:cNvCxnSpPr/>
            <p:nvPr/>
          </p:nvCxnSpPr>
          <p:spPr>
            <a:xfrm rot="10800000" flipV="1">
              <a:off x="1403648" y="1196752"/>
              <a:ext cx="2376264" cy="432048"/>
            </a:xfrm>
            <a:prstGeom prst="bentConnector3">
              <a:avLst>
                <a:gd name="adj1" fmla="val 100239"/>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7" name="文字方塊 22"/>
          <p:cNvSpPr txBox="1"/>
          <p:nvPr/>
        </p:nvSpPr>
        <p:spPr>
          <a:xfrm>
            <a:off x="4716016" y="5011434"/>
            <a:ext cx="1127232"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G.1:</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偵測</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目前光源</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8" name="文字方塊 23"/>
          <p:cNvSpPr txBox="1"/>
          <p:nvPr/>
        </p:nvSpPr>
        <p:spPr>
          <a:xfrm>
            <a:off x="3347864" y="4582869"/>
            <a:ext cx="1351652"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G.2:</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低光源</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開啟</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LED</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燈</a:t>
            </a:r>
          </a:p>
        </p:txBody>
      </p:sp>
      <p:sp>
        <p:nvSpPr>
          <p:cNvPr id="59" name="文字方塊 36"/>
          <p:cNvSpPr txBox="1"/>
          <p:nvPr/>
        </p:nvSpPr>
        <p:spPr>
          <a:xfrm>
            <a:off x="5035356" y="2708920"/>
            <a:ext cx="1120820" cy="646331"/>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G.3:</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回傳</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LED</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狀態</a:t>
            </a:r>
          </a:p>
        </p:txBody>
      </p:sp>
      <p:grpSp>
        <p:nvGrpSpPr>
          <p:cNvPr id="60" name="群組 59"/>
          <p:cNvGrpSpPr/>
          <p:nvPr/>
        </p:nvGrpSpPr>
        <p:grpSpPr>
          <a:xfrm>
            <a:off x="2843808" y="2251649"/>
            <a:ext cx="2016224" cy="1224136"/>
            <a:chOff x="2676219" y="2204864"/>
            <a:chExt cx="2053986" cy="1734190"/>
          </a:xfrm>
        </p:grpSpPr>
        <p:cxnSp>
          <p:nvCxnSpPr>
            <p:cNvPr id="83" name="直線接點 82"/>
            <p:cNvCxnSpPr/>
            <p:nvPr/>
          </p:nvCxnSpPr>
          <p:spPr>
            <a:xfrm flipV="1">
              <a:off x="4730205" y="3068961"/>
              <a:ext cx="0" cy="8700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肘形接點 83"/>
            <p:cNvCxnSpPr/>
            <p:nvPr/>
          </p:nvCxnSpPr>
          <p:spPr>
            <a:xfrm rot="10800000">
              <a:off x="2676219" y="2204864"/>
              <a:ext cx="2053986" cy="864097"/>
            </a:xfrm>
            <a:prstGeom prst="bentConnector3">
              <a:avLst>
                <a:gd name="adj1" fmla="val 100083"/>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1" name="群組 60"/>
          <p:cNvGrpSpPr/>
          <p:nvPr/>
        </p:nvGrpSpPr>
        <p:grpSpPr>
          <a:xfrm>
            <a:off x="2662030" y="2251648"/>
            <a:ext cx="2053986" cy="1224137"/>
            <a:chOff x="2734038" y="2276872"/>
            <a:chExt cx="2053986" cy="1224137"/>
          </a:xfrm>
        </p:grpSpPr>
        <p:cxnSp>
          <p:nvCxnSpPr>
            <p:cNvPr id="79" name="直線接點 78"/>
            <p:cNvCxnSpPr/>
            <p:nvPr/>
          </p:nvCxnSpPr>
          <p:spPr>
            <a:xfrm flipV="1">
              <a:off x="4788024" y="3140968"/>
              <a:ext cx="0" cy="3600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肘形接點 81"/>
            <p:cNvCxnSpPr/>
            <p:nvPr/>
          </p:nvCxnSpPr>
          <p:spPr>
            <a:xfrm rot="10800000">
              <a:off x="2734038" y="2276872"/>
              <a:ext cx="2053986" cy="864097"/>
            </a:xfrm>
            <a:prstGeom prst="bentConnector3">
              <a:avLst>
                <a:gd name="adj1" fmla="val 100083"/>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2123728" y="4185955"/>
            <a:ext cx="2520280" cy="1148644"/>
            <a:chOff x="1043608" y="4797152"/>
            <a:chExt cx="4464496" cy="1872211"/>
          </a:xfrm>
        </p:grpSpPr>
        <p:cxnSp>
          <p:nvCxnSpPr>
            <p:cNvPr id="76" name="直線接點 75"/>
            <p:cNvCxnSpPr/>
            <p:nvPr/>
          </p:nvCxnSpPr>
          <p:spPr>
            <a:xfrm>
              <a:off x="5508104" y="4797152"/>
              <a:ext cx="0" cy="1872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接點 76"/>
            <p:cNvCxnSpPr/>
            <p:nvPr/>
          </p:nvCxnSpPr>
          <p:spPr>
            <a:xfrm flipH="1">
              <a:off x="1043608" y="6669363"/>
              <a:ext cx="44644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p:nvPr/>
          </p:nvCxnSpPr>
          <p:spPr>
            <a:xfrm flipV="1">
              <a:off x="1043608" y="4884246"/>
              <a:ext cx="0" cy="17851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群組 63"/>
          <p:cNvGrpSpPr/>
          <p:nvPr/>
        </p:nvGrpSpPr>
        <p:grpSpPr>
          <a:xfrm>
            <a:off x="1259631" y="4221088"/>
            <a:ext cx="3481056" cy="1368152"/>
            <a:chOff x="1478761" y="1923788"/>
            <a:chExt cx="4388863" cy="4902347"/>
          </a:xfrm>
        </p:grpSpPr>
        <p:grpSp>
          <p:nvGrpSpPr>
            <p:cNvPr id="65" name="群組 64"/>
            <p:cNvGrpSpPr/>
            <p:nvPr/>
          </p:nvGrpSpPr>
          <p:grpSpPr>
            <a:xfrm>
              <a:off x="1478761" y="5334726"/>
              <a:ext cx="4176184" cy="1491409"/>
              <a:chOff x="765291" y="4097837"/>
              <a:chExt cx="2596006" cy="1491409"/>
            </a:xfrm>
          </p:grpSpPr>
          <p:cxnSp>
            <p:nvCxnSpPr>
              <p:cNvPr id="67" name="直線接點 66"/>
              <p:cNvCxnSpPr/>
              <p:nvPr/>
            </p:nvCxnSpPr>
            <p:spPr>
              <a:xfrm flipH="1">
                <a:off x="765291" y="5589239"/>
                <a:ext cx="25960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flipV="1">
                <a:off x="765291" y="4676819"/>
                <a:ext cx="0" cy="9124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H="1" flipV="1">
                <a:off x="765292" y="4097837"/>
                <a:ext cx="1" cy="5789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66" name="肘形接點 65"/>
            <p:cNvCxnSpPr/>
            <p:nvPr/>
          </p:nvCxnSpPr>
          <p:spPr>
            <a:xfrm rot="5400000" flipH="1" flipV="1">
              <a:off x="2971957" y="3930461"/>
              <a:ext cx="4902339" cy="888994"/>
            </a:xfrm>
            <a:prstGeom prst="bentConnector3">
              <a:avLst>
                <a:gd name="adj1" fmla="val 37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8" name="文字方塊 38"/>
          <p:cNvSpPr txBox="1"/>
          <p:nvPr/>
        </p:nvSpPr>
        <p:spPr>
          <a:xfrm>
            <a:off x="-36512" y="921494"/>
            <a:ext cx="1550424" cy="923330"/>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G.4:LED</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狀態</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儲存於</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雲端資料庫</a:t>
            </a:r>
            <a:endPar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94" name="直線接點 93"/>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2466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down)">
                                      <p:cBhvr>
                                        <p:cTn id="15" dur="500"/>
                                        <p:tgtEl>
                                          <p:spTgt spid="6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left)">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down)">
                                      <p:cBhvr>
                                        <p:cTn id="23" dur="500"/>
                                        <p:tgtEl>
                                          <p:spTgt spid="58"/>
                                        </p:tgtEl>
                                      </p:cBhvr>
                                    </p:animEffect>
                                  </p:childTnLst>
                                </p:cTn>
                              </p:par>
                              <p:par>
                                <p:cTn id="24" presetID="22" presetClass="entr" presetSubtype="4"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down)">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down)">
                                      <p:cBhvr>
                                        <p:cTn id="31" dur="500"/>
                                        <p:tgtEl>
                                          <p:spTgt spid="6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down)">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up)">
                                      <p:cBhvr>
                                        <p:cTn id="39" dur="500"/>
                                        <p:tgtEl>
                                          <p:spTgt spid="56"/>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wipe(up)">
                                      <p:cBhvr>
                                        <p:cTn id="4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P spid="58" grpId="0"/>
      <p:bldP spid="59" grpId="0"/>
      <p:bldP spid="8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360040"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19</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標題 2"/>
          <p:cNvSpPr>
            <a:spLocks noGrp="1"/>
          </p:cNvSpPr>
          <p:nvPr>
            <p:ph type="ctrTitle"/>
          </p:nvPr>
        </p:nvSpPr>
        <p:spPr>
          <a:xfrm>
            <a:off x="685800" y="2391023"/>
            <a:ext cx="8278688" cy="1470025"/>
          </a:xfrm>
        </p:spPr>
        <p:txBody>
          <a:bodyPr>
            <a:normAutofit/>
          </a:bodyPr>
          <a:lstStyle/>
          <a:p>
            <a:r>
              <a:rPr lang="zh-TW" altLang="en-US" sz="5400" b="1" dirty="0">
                <a:solidFill>
                  <a:srgbClr val="0000FF"/>
                </a:solidFill>
                <a:latin typeface="標楷體" panose="03000509000000000000" pitchFamily="65" charset="-120"/>
                <a:ea typeface="標楷體" panose="03000509000000000000" pitchFamily="65" charset="-120"/>
              </a:rPr>
              <a:t>系統實作與整合測試</a:t>
            </a:r>
          </a:p>
        </p:txBody>
      </p:sp>
    </p:spTree>
    <p:extLst>
      <p:ext uri="{BB962C8B-B14F-4D97-AF65-F5344CB8AC3E}">
        <p14:creationId xmlns:p14="http://schemas.microsoft.com/office/powerpoint/2010/main" val="1211504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7992888" cy="677937"/>
          </a:xfrm>
        </p:spPr>
        <p:txBody>
          <a:bodyPr>
            <a:noAutofit/>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大綱</a:t>
            </a: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sp>
        <p:nvSpPr>
          <p:cNvPr id="7" name="文字方塊 6"/>
          <p:cNvSpPr txBox="1"/>
          <p:nvPr/>
        </p:nvSpPr>
        <p:spPr>
          <a:xfrm>
            <a:off x="1170145" y="1530034"/>
            <a:ext cx="7610165" cy="3785652"/>
          </a:xfrm>
          <a:prstGeom prst="rect">
            <a:avLst/>
          </a:prstGeom>
          <a:noFill/>
        </p:spPr>
        <p:txBody>
          <a:bodyPr wrap="square" rtlCol="0">
            <a:spAutoFit/>
          </a:bodyPr>
          <a:lstStyle/>
          <a:p>
            <a:pPr marL="342900" indent="-720000">
              <a:spcAft>
                <a:spcPts val="1200"/>
              </a:spcAft>
              <a:buFont typeface="Wingdings" panose="05000000000000000000" pitchFamily="2" charset="2"/>
              <a:buChar char="Ø"/>
            </a:pPr>
            <a:r>
              <a:rPr lang="zh-TW" altLang="en-US" sz="4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研究背景與目的</a:t>
            </a:r>
            <a:endParaRPr lang="en-US" altLang="zh-TW" sz="4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720000">
              <a:spcAft>
                <a:spcPts val="1200"/>
              </a:spcAft>
              <a:buFont typeface="Wingdings" panose="05000000000000000000" pitchFamily="2" charset="2"/>
              <a:buChar char="Ø"/>
            </a:pPr>
            <a:r>
              <a:rPr lang="zh-TW" altLang="en-US" sz="4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系統架構設計</a:t>
            </a:r>
            <a:endParaRPr lang="en-US" altLang="zh-TW" sz="4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720000">
              <a:spcAft>
                <a:spcPts val="1200"/>
              </a:spcAft>
              <a:buFont typeface="Wingdings" panose="05000000000000000000" pitchFamily="2" charset="2"/>
              <a:buChar char="Ø"/>
            </a:pPr>
            <a:r>
              <a:rPr lang="zh-TW" altLang="en-US" sz="4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核心功能與系統運作流程設計</a:t>
            </a:r>
            <a:endParaRPr lang="en-US" altLang="zh-TW" sz="4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720000">
              <a:spcAft>
                <a:spcPts val="1200"/>
              </a:spcAft>
              <a:buFont typeface="Wingdings" panose="05000000000000000000" pitchFamily="2" charset="2"/>
              <a:buChar char="Ø"/>
            </a:pPr>
            <a:r>
              <a:rPr lang="zh-TW" altLang="en-US" sz="4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系統實作與整合測試</a:t>
            </a:r>
            <a:endParaRPr lang="en-US" altLang="zh-TW" sz="4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720000">
              <a:spcAft>
                <a:spcPts val="1200"/>
              </a:spcAft>
              <a:buFont typeface="Wingdings" panose="05000000000000000000" pitchFamily="2" charset="2"/>
              <a:buChar char="Ø"/>
            </a:pPr>
            <a:r>
              <a:rPr lang="zh-TW" altLang="en-US" sz="4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結論</a:t>
            </a:r>
          </a:p>
        </p:txBody>
      </p: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261391"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2</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447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內容版面配置區 6"/>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1082728"/>
            <a:ext cx="4250773" cy="5442616"/>
          </a:xfrm>
          <a:prstGeom prst="rect">
            <a:avLst/>
          </a:prstGeom>
        </p:spPr>
      </p:pic>
      <p:sp>
        <p:nvSpPr>
          <p:cNvPr id="2" name="標題 1"/>
          <p:cNvSpPr>
            <a:spLocks noGrp="1"/>
          </p:cNvSpPr>
          <p:nvPr>
            <p:ph type="ctrTitle"/>
          </p:nvPr>
        </p:nvSpPr>
        <p:spPr>
          <a:xfrm>
            <a:off x="611560" y="116632"/>
            <a:ext cx="8278688" cy="677937"/>
          </a:xfrm>
        </p:spPr>
        <p:txBody>
          <a:bodyPr>
            <a:noAutofit/>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系統實作</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20</a:t>
            </a:fld>
            <a:endParaRPr lang="zh-TW" altLang="en-US" b="1" dirty="0">
              <a:solidFill>
                <a:schemeClr val="tx1"/>
              </a:solidFill>
              <a:latin typeface="Times New Roman" panose="02020603050405020304" pitchFamily="18" charset="0"/>
              <a:cs typeface="Times New Roman" panose="02020603050405020304" pitchFamily="18" charset="0"/>
            </a:endParaRPr>
          </a:p>
        </p:txBody>
      </p:sp>
      <p:cxnSp>
        <p:nvCxnSpPr>
          <p:cNvPr id="30" name="直線接點 29"/>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31" name="肘形接點 30"/>
          <p:cNvCxnSpPr/>
          <p:nvPr/>
        </p:nvCxnSpPr>
        <p:spPr>
          <a:xfrm flipV="1">
            <a:off x="2411760" y="1287052"/>
            <a:ext cx="2666598" cy="773796"/>
          </a:xfrm>
          <a:prstGeom prst="bentConnector3">
            <a:avLst>
              <a:gd name="adj1" fmla="val 9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2" name="群組 31"/>
          <p:cNvGrpSpPr/>
          <p:nvPr/>
        </p:nvGrpSpPr>
        <p:grpSpPr>
          <a:xfrm>
            <a:off x="1477958" y="3297178"/>
            <a:ext cx="3600400" cy="504056"/>
            <a:chOff x="1259632" y="4293096"/>
            <a:chExt cx="4392488" cy="504056"/>
          </a:xfrm>
        </p:grpSpPr>
        <p:cxnSp>
          <p:nvCxnSpPr>
            <p:cNvPr id="70" name="直線接點 69"/>
            <p:cNvCxnSpPr/>
            <p:nvPr/>
          </p:nvCxnSpPr>
          <p:spPr>
            <a:xfrm>
              <a:off x="1259632" y="4293096"/>
              <a:ext cx="0" cy="5040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1259632" y="4797152"/>
              <a:ext cx="43924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3" name="肘形接點 32"/>
          <p:cNvCxnSpPr/>
          <p:nvPr/>
        </p:nvCxnSpPr>
        <p:spPr>
          <a:xfrm>
            <a:off x="2304899" y="5673442"/>
            <a:ext cx="2773459" cy="356991"/>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文字方塊 58"/>
          <p:cNvSpPr txBox="1"/>
          <p:nvPr/>
        </p:nvSpPr>
        <p:spPr>
          <a:xfrm>
            <a:off x="4862334" y="2433082"/>
            <a:ext cx="2304256" cy="707886"/>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zh-TW" altLang="en-US" sz="4000" b="1" dirty="0">
                <a:latin typeface="標楷體" panose="03000509000000000000" pitchFamily="65" charset="-120"/>
                <a:ea typeface="標楷體" panose="03000509000000000000" pitchFamily="65" charset="-120"/>
              </a:rPr>
              <a:t>攝影機</a:t>
            </a:r>
          </a:p>
        </p:txBody>
      </p:sp>
      <p:sp>
        <p:nvSpPr>
          <p:cNvPr id="35" name="文字方塊 59"/>
          <p:cNvSpPr txBox="1"/>
          <p:nvPr/>
        </p:nvSpPr>
        <p:spPr>
          <a:xfrm>
            <a:off x="4862334" y="3009146"/>
            <a:ext cx="2308518" cy="707886"/>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en-US" altLang="zh-TW" sz="4000" b="1" dirty="0">
                <a:latin typeface="標楷體" panose="03000509000000000000" pitchFamily="65" charset="-120"/>
                <a:ea typeface="標楷體" panose="03000509000000000000" pitchFamily="65" charset="-120"/>
              </a:rPr>
              <a:t>LED</a:t>
            </a:r>
            <a:r>
              <a:rPr lang="zh-TW" altLang="en-US" sz="4000" b="1" dirty="0">
                <a:latin typeface="標楷體" panose="03000509000000000000" pitchFamily="65" charset="-120"/>
                <a:ea typeface="標楷體" panose="03000509000000000000" pitchFamily="65" charset="-120"/>
              </a:rPr>
              <a:t>燈</a:t>
            </a:r>
          </a:p>
        </p:txBody>
      </p:sp>
      <p:sp>
        <p:nvSpPr>
          <p:cNvPr id="36" name="文字方塊 60"/>
          <p:cNvSpPr txBox="1"/>
          <p:nvPr/>
        </p:nvSpPr>
        <p:spPr>
          <a:xfrm>
            <a:off x="4862334" y="4101460"/>
            <a:ext cx="3096344" cy="707886"/>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en-US" altLang="zh-TW" sz="4000" b="1" dirty="0">
                <a:latin typeface="標楷體" panose="03000509000000000000" pitchFamily="65" charset="-120"/>
                <a:ea typeface="標楷體" panose="03000509000000000000" pitchFamily="65" charset="-120"/>
              </a:rPr>
              <a:t>5Kg</a:t>
            </a:r>
            <a:r>
              <a:rPr lang="zh-TW" altLang="en-US" sz="4000" b="1" dirty="0">
                <a:latin typeface="標楷體" panose="03000509000000000000" pitchFamily="65" charset="-120"/>
                <a:ea typeface="標楷體" panose="03000509000000000000" pitchFamily="65" charset="-120"/>
              </a:rPr>
              <a:t>秤重板</a:t>
            </a:r>
          </a:p>
        </p:txBody>
      </p:sp>
      <p:sp>
        <p:nvSpPr>
          <p:cNvPr id="37" name="文字方塊 61"/>
          <p:cNvSpPr txBox="1"/>
          <p:nvPr/>
        </p:nvSpPr>
        <p:spPr>
          <a:xfrm>
            <a:off x="4862334" y="3453388"/>
            <a:ext cx="2308518" cy="707886"/>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zh-TW" altLang="en-US" sz="4000" b="1" dirty="0">
                <a:latin typeface="標楷體" panose="03000509000000000000" pitchFamily="65" charset="-120"/>
                <a:ea typeface="標楷體" panose="03000509000000000000" pitchFamily="65" charset="-120"/>
              </a:rPr>
              <a:t>風扇</a:t>
            </a:r>
          </a:p>
        </p:txBody>
      </p:sp>
      <p:sp>
        <p:nvSpPr>
          <p:cNvPr id="38" name="文字方塊 62"/>
          <p:cNvSpPr txBox="1"/>
          <p:nvPr/>
        </p:nvSpPr>
        <p:spPr>
          <a:xfrm>
            <a:off x="4862334" y="4737338"/>
            <a:ext cx="3744416" cy="707886"/>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zh-TW" altLang="en-US" sz="4000" b="1" dirty="0">
                <a:latin typeface="標楷體" panose="03000509000000000000" pitchFamily="65" charset="-120"/>
                <a:ea typeface="標楷體" panose="03000509000000000000" pitchFamily="65" charset="-120"/>
              </a:rPr>
              <a:t>光敏感測器</a:t>
            </a:r>
          </a:p>
        </p:txBody>
      </p:sp>
      <p:cxnSp>
        <p:nvCxnSpPr>
          <p:cNvPr id="39" name="直線接點 38"/>
          <p:cNvCxnSpPr/>
          <p:nvPr/>
        </p:nvCxnSpPr>
        <p:spPr>
          <a:xfrm>
            <a:off x="3204999" y="2787025"/>
            <a:ext cx="1873359" cy="60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p:nvPr/>
        </p:nvCxnSpPr>
        <p:spPr>
          <a:xfrm flipV="1">
            <a:off x="1835696" y="2217058"/>
            <a:ext cx="3242662"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文字方塊 75"/>
          <p:cNvSpPr txBox="1"/>
          <p:nvPr/>
        </p:nvSpPr>
        <p:spPr>
          <a:xfrm>
            <a:off x="4862334" y="1869212"/>
            <a:ext cx="4248472" cy="707886"/>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en-US" altLang="zh-TW" sz="4000" b="1" dirty="0">
                <a:latin typeface="標楷體" panose="03000509000000000000" pitchFamily="65" charset="-120"/>
                <a:ea typeface="標楷體" panose="03000509000000000000" pitchFamily="65" charset="-120"/>
              </a:rPr>
              <a:t>L298N</a:t>
            </a:r>
            <a:r>
              <a:rPr lang="zh-TW" altLang="en-US" sz="4000" b="1" dirty="0">
                <a:latin typeface="標楷體" panose="03000509000000000000" pitchFamily="65" charset="-120"/>
                <a:ea typeface="標楷體" panose="03000509000000000000" pitchFamily="65" charset="-120"/>
              </a:rPr>
              <a:t>電機驅動</a:t>
            </a:r>
          </a:p>
        </p:txBody>
      </p:sp>
      <p:sp>
        <p:nvSpPr>
          <p:cNvPr id="42" name="文字方塊 77"/>
          <p:cNvSpPr txBox="1"/>
          <p:nvPr/>
        </p:nvSpPr>
        <p:spPr>
          <a:xfrm>
            <a:off x="4862334" y="1352962"/>
            <a:ext cx="3312368" cy="707886"/>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zh-TW" altLang="en-US" sz="4000" b="1" dirty="0">
                <a:latin typeface="標楷體" panose="03000509000000000000" pitchFamily="65" charset="-120"/>
                <a:ea typeface="標楷體" panose="03000509000000000000" pitchFamily="65" charset="-120"/>
              </a:rPr>
              <a:t>溫度感測器</a:t>
            </a:r>
          </a:p>
        </p:txBody>
      </p:sp>
      <p:sp>
        <p:nvSpPr>
          <p:cNvPr id="43" name="文字方塊 78"/>
          <p:cNvSpPr txBox="1"/>
          <p:nvPr/>
        </p:nvSpPr>
        <p:spPr>
          <a:xfrm>
            <a:off x="4862334" y="5673442"/>
            <a:ext cx="3350739" cy="707886"/>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en-US" altLang="zh-TW" sz="4000" b="1" dirty="0">
                <a:latin typeface="標楷體" panose="03000509000000000000" pitchFamily="65" charset="-120"/>
                <a:ea typeface="標楷體" panose="03000509000000000000" pitchFamily="65" charset="-120"/>
              </a:rPr>
              <a:t>40Kg</a:t>
            </a:r>
            <a:r>
              <a:rPr lang="zh-TW" altLang="en-US" sz="4000" b="1" dirty="0">
                <a:latin typeface="標楷體" panose="03000509000000000000" pitchFamily="65" charset="-120"/>
                <a:ea typeface="標楷體" panose="03000509000000000000" pitchFamily="65" charset="-120"/>
              </a:rPr>
              <a:t>秤重板</a:t>
            </a:r>
          </a:p>
        </p:txBody>
      </p:sp>
      <p:grpSp>
        <p:nvGrpSpPr>
          <p:cNvPr id="44" name="群組 43"/>
          <p:cNvGrpSpPr/>
          <p:nvPr/>
        </p:nvGrpSpPr>
        <p:grpSpPr>
          <a:xfrm>
            <a:off x="1335792" y="1700808"/>
            <a:ext cx="3742566" cy="438146"/>
            <a:chOff x="1272355" y="1688614"/>
            <a:chExt cx="4163741" cy="438146"/>
          </a:xfrm>
        </p:grpSpPr>
        <p:cxnSp>
          <p:nvCxnSpPr>
            <p:cNvPr id="54" name="直線接點 53"/>
            <p:cNvCxnSpPr/>
            <p:nvPr/>
          </p:nvCxnSpPr>
          <p:spPr>
            <a:xfrm flipV="1">
              <a:off x="1272355" y="2054751"/>
              <a:ext cx="3600399" cy="7200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肘形接點 61"/>
            <p:cNvCxnSpPr/>
            <p:nvPr/>
          </p:nvCxnSpPr>
          <p:spPr>
            <a:xfrm flipV="1">
              <a:off x="4788024" y="1688614"/>
              <a:ext cx="648072" cy="360040"/>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群組 44"/>
          <p:cNvGrpSpPr/>
          <p:nvPr/>
        </p:nvGrpSpPr>
        <p:grpSpPr>
          <a:xfrm>
            <a:off x="2123728" y="2937138"/>
            <a:ext cx="2954630" cy="432048"/>
            <a:chOff x="2226648" y="2924944"/>
            <a:chExt cx="3209448" cy="432048"/>
          </a:xfrm>
        </p:grpSpPr>
        <p:cxnSp>
          <p:nvCxnSpPr>
            <p:cNvPr id="52" name="直線接點 51"/>
            <p:cNvCxnSpPr/>
            <p:nvPr/>
          </p:nvCxnSpPr>
          <p:spPr>
            <a:xfrm flipV="1">
              <a:off x="2226648" y="2924944"/>
              <a:ext cx="0" cy="432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2226648" y="3356992"/>
              <a:ext cx="3209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群組 45"/>
          <p:cNvGrpSpPr/>
          <p:nvPr/>
        </p:nvGrpSpPr>
        <p:grpSpPr>
          <a:xfrm>
            <a:off x="2411760" y="4005064"/>
            <a:ext cx="2666598" cy="444242"/>
            <a:chOff x="2339752" y="4077072"/>
            <a:chExt cx="3096344" cy="360040"/>
          </a:xfrm>
        </p:grpSpPr>
        <p:cxnSp>
          <p:nvCxnSpPr>
            <p:cNvPr id="50" name="直線接點 49"/>
            <p:cNvCxnSpPr/>
            <p:nvPr/>
          </p:nvCxnSpPr>
          <p:spPr>
            <a:xfrm>
              <a:off x="2339752" y="4437112"/>
              <a:ext cx="30963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2339752" y="4077072"/>
              <a:ext cx="0" cy="3600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群組 46"/>
          <p:cNvGrpSpPr/>
          <p:nvPr/>
        </p:nvGrpSpPr>
        <p:grpSpPr>
          <a:xfrm>
            <a:off x="1331640" y="4809346"/>
            <a:ext cx="3746718" cy="288032"/>
            <a:chOff x="1403648" y="4797152"/>
            <a:chExt cx="4248472" cy="288032"/>
          </a:xfrm>
        </p:grpSpPr>
        <p:cxnSp>
          <p:nvCxnSpPr>
            <p:cNvPr id="48" name="直線接點 47"/>
            <p:cNvCxnSpPr/>
            <p:nvPr/>
          </p:nvCxnSpPr>
          <p:spPr>
            <a:xfrm>
              <a:off x="1403648" y="5085184"/>
              <a:ext cx="42484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flipV="1">
              <a:off x="1403648" y="4797152"/>
              <a:ext cx="0" cy="2880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3" name="文字方塊 26"/>
          <p:cNvSpPr txBox="1"/>
          <p:nvPr/>
        </p:nvSpPr>
        <p:spPr>
          <a:xfrm>
            <a:off x="4855770" y="920914"/>
            <a:ext cx="2956590" cy="707886"/>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zh-TW" altLang="en-US" sz="4000" b="1" dirty="0">
                <a:latin typeface="標楷體" panose="03000509000000000000" pitchFamily="65" charset="-120"/>
                <a:ea typeface="標楷體" panose="03000509000000000000" pitchFamily="65" charset="-120"/>
              </a:rPr>
              <a:t>步進馬達</a:t>
            </a:r>
          </a:p>
        </p:txBody>
      </p:sp>
    </p:spTree>
    <p:extLst>
      <p:ext uri="{BB962C8B-B14F-4D97-AF65-F5344CB8AC3E}">
        <p14:creationId xmlns:p14="http://schemas.microsoft.com/office/powerpoint/2010/main" val="62218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par>
                                <p:cTn id="22" presetID="22" presetClass="entr" presetSubtype="8"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par>
                                <p:cTn id="28" presetID="22" presetClass="entr" presetSubtype="8"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par>
                                <p:cTn id="36" presetID="22" presetClass="entr" presetSubtype="8"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left)">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par>
                                <p:cTn id="44" presetID="22" presetClass="entr" presetSubtype="8"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left)">
                                      <p:cBhvr>
                                        <p:cTn id="46" dur="500"/>
                                        <p:tgtEl>
                                          <p:spTgt spid="4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par>
                                <p:cTn id="50" presetID="22" presetClass="entr" presetSubtype="8"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left)">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par>
                                <p:cTn id="58" presetID="22" presetClass="entr" presetSubtype="8"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left)">
                                      <p:cBhvr>
                                        <p:cTn id="65" dur="500"/>
                                        <p:tgtEl>
                                          <p:spTgt spid="43"/>
                                        </p:tgtEl>
                                      </p:cBhvr>
                                    </p:animEffect>
                                  </p:childTnLst>
                                </p:cTn>
                              </p:par>
                              <p:par>
                                <p:cTn id="66" presetID="22" presetClass="entr" presetSubtype="8"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left)">
                                      <p:cBhvr>
                                        <p:cTn id="6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41" grpId="0"/>
      <p:bldP spid="42" grpId="0"/>
      <p:bldP spid="43" grpId="0"/>
      <p:bldP spid="7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360040"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21</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標題 2"/>
          <p:cNvSpPr>
            <a:spLocks noGrp="1"/>
          </p:cNvSpPr>
          <p:nvPr>
            <p:ph type="ctrTitle"/>
          </p:nvPr>
        </p:nvSpPr>
        <p:spPr>
          <a:xfrm>
            <a:off x="685800" y="2391023"/>
            <a:ext cx="8278688" cy="1470025"/>
          </a:xfrm>
        </p:spPr>
        <p:txBody>
          <a:bodyPr>
            <a:normAutofit/>
          </a:bodyPr>
          <a:lstStyle/>
          <a:p>
            <a:r>
              <a:rPr lang="zh-TW" altLang="en-US" sz="5400" b="1">
                <a:solidFill>
                  <a:srgbClr val="0000FF"/>
                </a:solidFill>
                <a:latin typeface="標楷體" panose="03000509000000000000" pitchFamily="65" charset="-120"/>
                <a:ea typeface="標楷體" panose="03000509000000000000" pitchFamily="65" charset="-120"/>
              </a:rPr>
              <a:t>系統整合測試結果</a:t>
            </a:r>
            <a:endParaRPr lang="zh-TW" altLang="en-US" sz="54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6546901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寵物自動餵食系統網頁主畫面</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22</a:t>
            </a:fld>
            <a:endParaRPr lang="zh-TW" altLang="en-US" b="1" dirty="0">
              <a:solidFill>
                <a:schemeClr val="tx1"/>
              </a:solidFill>
              <a:latin typeface="Times New Roman" panose="02020603050405020304" pitchFamily="18" charset="0"/>
              <a:cs typeface="Times New Roman" panose="02020603050405020304" pitchFamily="18" charset="0"/>
            </a:endParaRPr>
          </a:p>
        </p:txBody>
      </p:sp>
      <p:cxnSp>
        <p:nvCxnSpPr>
          <p:cNvPr id="30" name="直線接點 29"/>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pic>
        <p:nvPicPr>
          <p:cNvPr id="55" name="圖片 54"/>
          <p:cNvPicPr/>
          <p:nvPr/>
        </p:nvPicPr>
        <p:blipFill rotWithShape="1">
          <a:blip r:embed="rId3" cstate="print">
            <a:extLst>
              <a:ext uri="{28A0092B-C50C-407E-A947-70E740481C1C}">
                <a14:useLocalDpi xmlns:a14="http://schemas.microsoft.com/office/drawing/2010/main" val="0"/>
              </a:ext>
            </a:extLst>
          </a:blip>
          <a:srcRect l="10120" r="6604"/>
          <a:stretch/>
        </p:blipFill>
        <p:spPr bwMode="auto">
          <a:xfrm>
            <a:off x="611560" y="1124744"/>
            <a:ext cx="8136904" cy="4968552"/>
          </a:xfrm>
          <a:prstGeom prst="rect">
            <a:avLst/>
          </a:prstGeom>
          <a:ln>
            <a:noFill/>
          </a:ln>
          <a:extLst>
            <a:ext uri="{53640926-AAD7-44D8-BBD7-CCE9431645EC}">
              <a14:shadowObscured xmlns:a14="http://schemas.microsoft.com/office/drawing/2010/main"/>
            </a:ext>
          </a:extLst>
        </p:spPr>
      </p:pic>
      <p:cxnSp>
        <p:nvCxnSpPr>
          <p:cNvPr id="56" name="直線接點 55"/>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62433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寵物自動餵食系統</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App</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主畫面</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23</a:t>
            </a:fld>
            <a:endParaRPr lang="zh-TW" altLang="en-US" b="1" dirty="0">
              <a:solidFill>
                <a:schemeClr val="tx1"/>
              </a:solidFill>
              <a:latin typeface="Times New Roman" panose="02020603050405020304" pitchFamily="18" charset="0"/>
              <a:cs typeface="Times New Roman" panose="02020603050405020304" pitchFamily="18" charset="0"/>
            </a:endParaRPr>
          </a:p>
        </p:txBody>
      </p:sp>
      <p:cxnSp>
        <p:nvCxnSpPr>
          <p:cNvPr id="30" name="直線接點 29"/>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56" name="直線接點 55"/>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7" name="圖片 6"/>
          <p:cNvPicPr/>
          <p:nvPr/>
        </p:nvPicPr>
        <p:blipFill>
          <a:blip r:embed="rId3" cstate="print">
            <a:extLst>
              <a:ext uri="{28A0092B-C50C-407E-A947-70E740481C1C}">
                <a14:useLocalDpi xmlns:a14="http://schemas.microsoft.com/office/drawing/2010/main" val="0"/>
              </a:ext>
            </a:extLst>
          </a:blip>
          <a:stretch>
            <a:fillRect/>
          </a:stretch>
        </p:blipFill>
        <p:spPr>
          <a:xfrm>
            <a:off x="2411760" y="1124744"/>
            <a:ext cx="3744416" cy="4968552"/>
          </a:xfrm>
          <a:prstGeom prst="rect">
            <a:avLst/>
          </a:prstGeom>
        </p:spPr>
      </p:pic>
      <p:cxnSp>
        <p:nvCxnSpPr>
          <p:cNvPr id="11" name="直線單箭頭接點 10"/>
          <p:cNvCxnSpPr/>
          <p:nvPr/>
        </p:nvCxnSpPr>
        <p:spPr>
          <a:xfrm>
            <a:off x="1691680" y="3941496"/>
            <a:ext cx="93610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686277" y="3780329"/>
            <a:ext cx="1005403" cy="584775"/>
          </a:xfrm>
          <a:prstGeom prst="rect">
            <a:avLst/>
          </a:prstGeom>
          <a:noFill/>
          <a:ln w="19050">
            <a:solidFill>
              <a:srgbClr val="FF0000"/>
            </a:solidFill>
          </a:ln>
        </p:spPr>
        <p:txBody>
          <a:bodyPr wrap="none" rtlCol="0">
            <a:spAutoFit/>
          </a:bodyPr>
          <a:lstStyle/>
          <a:p>
            <a:r>
              <a:rPr lang="zh-TW" altLang="en-US" sz="3200" b="1" dirty="0">
                <a:solidFill>
                  <a:srgbClr val="0000FF"/>
                </a:solidFill>
                <a:latin typeface="標楷體" panose="03000509000000000000" pitchFamily="65" charset="-120"/>
                <a:ea typeface="標楷體" panose="03000509000000000000" pitchFamily="65" charset="-120"/>
              </a:rPr>
              <a:t>紀錄</a:t>
            </a:r>
          </a:p>
        </p:txBody>
      </p:sp>
      <p:cxnSp>
        <p:nvCxnSpPr>
          <p:cNvPr id="16" name="直線單箭頭接點 15"/>
          <p:cNvCxnSpPr/>
          <p:nvPr/>
        </p:nvCxnSpPr>
        <p:spPr>
          <a:xfrm flipH="1">
            <a:off x="5220072" y="2996952"/>
            <a:ext cx="1944216" cy="9233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H="1">
            <a:off x="5298378" y="3861048"/>
            <a:ext cx="1865910" cy="7761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49" idx="3"/>
          </p:cNvCxnSpPr>
          <p:nvPr/>
        </p:nvCxnSpPr>
        <p:spPr>
          <a:xfrm flipV="1">
            <a:off x="1688971" y="4869160"/>
            <a:ext cx="2234957" cy="441653"/>
          </a:xfrm>
          <a:prstGeom prst="bentConnector3">
            <a:avLst>
              <a:gd name="adj1" fmla="val 9986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接點 28"/>
          <p:cNvCxnSpPr/>
          <p:nvPr/>
        </p:nvCxnSpPr>
        <p:spPr>
          <a:xfrm>
            <a:off x="1691680" y="3458651"/>
            <a:ext cx="2335566" cy="252029"/>
          </a:xfrm>
          <a:prstGeom prst="bentConnector3">
            <a:avLst>
              <a:gd name="adj1" fmla="val 9934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683568" y="3085680"/>
            <a:ext cx="1005403" cy="584775"/>
          </a:xfrm>
          <a:prstGeom prst="rect">
            <a:avLst/>
          </a:prstGeom>
          <a:noFill/>
          <a:ln w="19050">
            <a:solidFill>
              <a:srgbClr val="FF0000"/>
            </a:solidFill>
          </a:ln>
        </p:spPr>
        <p:txBody>
          <a:bodyPr wrap="none" rtlCol="0">
            <a:spAutoFit/>
          </a:bodyPr>
          <a:lstStyle/>
          <a:p>
            <a:r>
              <a:rPr lang="zh-TW" altLang="en-US" sz="3200" b="1" dirty="0">
                <a:solidFill>
                  <a:srgbClr val="0000FF"/>
                </a:solidFill>
                <a:latin typeface="標楷體" panose="03000509000000000000" pitchFamily="65" charset="-120"/>
                <a:ea typeface="標楷體" panose="03000509000000000000" pitchFamily="65" charset="-120"/>
              </a:rPr>
              <a:t>餵食</a:t>
            </a:r>
          </a:p>
        </p:txBody>
      </p:sp>
      <p:sp>
        <p:nvSpPr>
          <p:cNvPr id="47" name="文字方塊 46"/>
          <p:cNvSpPr txBox="1"/>
          <p:nvPr/>
        </p:nvSpPr>
        <p:spPr>
          <a:xfrm>
            <a:off x="7166997" y="2661684"/>
            <a:ext cx="1005403" cy="584775"/>
          </a:xfrm>
          <a:prstGeom prst="rect">
            <a:avLst/>
          </a:prstGeom>
          <a:noFill/>
          <a:ln w="19050">
            <a:solidFill>
              <a:srgbClr val="FF0000"/>
            </a:solidFill>
          </a:ln>
        </p:spPr>
        <p:txBody>
          <a:bodyPr wrap="none" rtlCol="0">
            <a:spAutoFit/>
          </a:bodyPr>
          <a:lstStyle/>
          <a:p>
            <a:r>
              <a:rPr lang="zh-TW" altLang="en-US" sz="3200" b="1" dirty="0">
                <a:solidFill>
                  <a:srgbClr val="0000FF"/>
                </a:solidFill>
                <a:latin typeface="標楷體" panose="03000509000000000000" pitchFamily="65" charset="-120"/>
                <a:ea typeface="標楷體" panose="03000509000000000000" pitchFamily="65" charset="-120"/>
              </a:rPr>
              <a:t>監控</a:t>
            </a:r>
          </a:p>
        </p:txBody>
      </p:sp>
      <p:sp>
        <p:nvSpPr>
          <p:cNvPr id="48" name="文字方塊 47"/>
          <p:cNvSpPr txBox="1"/>
          <p:nvPr/>
        </p:nvSpPr>
        <p:spPr>
          <a:xfrm>
            <a:off x="7164288" y="3649108"/>
            <a:ext cx="1005403" cy="584775"/>
          </a:xfrm>
          <a:prstGeom prst="rect">
            <a:avLst/>
          </a:prstGeom>
          <a:noFill/>
          <a:ln w="19050">
            <a:solidFill>
              <a:srgbClr val="FF0000"/>
            </a:solidFill>
          </a:ln>
        </p:spPr>
        <p:txBody>
          <a:bodyPr wrap="none" rtlCol="0">
            <a:spAutoFit/>
          </a:bodyPr>
          <a:lstStyle/>
          <a:p>
            <a:r>
              <a:rPr lang="zh-TW" altLang="en-US" sz="3200" b="1" dirty="0">
                <a:solidFill>
                  <a:srgbClr val="0000FF"/>
                </a:solidFill>
                <a:latin typeface="標楷體" panose="03000509000000000000" pitchFamily="65" charset="-120"/>
                <a:ea typeface="標楷體" panose="03000509000000000000" pitchFamily="65" charset="-120"/>
              </a:rPr>
              <a:t>離開</a:t>
            </a:r>
          </a:p>
        </p:txBody>
      </p:sp>
      <p:sp>
        <p:nvSpPr>
          <p:cNvPr id="49" name="文字方塊 48"/>
          <p:cNvSpPr txBox="1"/>
          <p:nvPr/>
        </p:nvSpPr>
        <p:spPr>
          <a:xfrm>
            <a:off x="683568" y="5018425"/>
            <a:ext cx="1005403" cy="584775"/>
          </a:xfrm>
          <a:prstGeom prst="rect">
            <a:avLst/>
          </a:prstGeom>
          <a:noFill/>
          <a:ln w="19050">
            <a:solidFill>
              <a:srgbClr val="FF0000"/>
            </a:solidFill>
          </a:ln>
        </p:spPr>
        <p:txBody>
          <a:bodyPr wrap="none" rtlCol="0">
            <a:spAutoFit/>
          </a:bodyPr>
          <a:lstStyle/>
          <a:p>
            <a:r>
              <a:rPr lang="zh-TW" altLang="en-US" sz="3200" b="1" dirty="0">
                <a:solidFill>
                  <a:srgbClr val="0000FF"/>
                </a:solidFill>
                <a:latin typeface="標楷體" panose="03000509000000000000" pitchFamily="65" charset="-120"/>
                <a:ea typeface="標楷體" panose="03000509000000000000" pitchFamily="65" charset="-120"/>
              </a:rPr>
              <a:t>設定</a:t>
            </a:r>
          </a:p>
        </p:txBody>
      </p:sp>
    </p:spTree>
    <p:extLst>
      <p:ext uri="{BB962C8B-B14F-4D97-AF65-F5344CB8AC3E}">
        <p14:creationId xmlns:p14="http://schemas.microsoft.com/office/powerpoint/2010/main" val="24187436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寵物自動餵食系統使用者設定介面</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24</a:t>
            </a:fld>
            <a:endParaRPr lang="zh-TW" altLang="en-US" b="1" dirty="0">
              <a:solidFill>
                <a:schemeClr val="tx1"/>
              </a:solidFill>
              <a:latin typeface="Times New Roman" panose="02020603050405020304" pitchFamily="18" charset="0"/>
              <a:cs typeface="Times New Roman" panose="02020603050405020304" pitchFamily="18" charset="0"/>
            </a:endParaRPr>
          </a:p>
        </p:txBody>
      </p:sp>
      <p:cxnSp>
        <p:nvCxnSpPr>
          <p:cNvPr id="30" name="直線接點 29"/>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56" name="直線接點 55"/>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8" name="圖片 7"/>
          <p:cNvPicPr/>
          <p:nvPr/>
        </p:nvPicPr>
        <p:blipFill rotWithShape="1">
          <a:blip r:embed="rId3" cstate="print">
            <a:extLst>
              <a:ext uri="{28A0092B-C50C-407E-A947-70E740481C1C}">
                <a14:useLocalDpi xmlns:a14="http://schemas.microsoft.com/office/drawing/2010/main" val="0"/>
              </a:ext>
            </a:extLst>
          </a:blip>
          <a:srcRect l="17509" r="14472"/>
          <a:stretch/>
        </p:blipFill>
        <p:spPr bwMode="auto">
          <a:xfrm>
            <a:off x="611560" y="1124744"/>
            <a:ext cx="8136904" cy="48965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72607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寵物自動餵食系統餵食設定介面</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25</a:t>
            </a:fld>
            <a:endParaRPr lang="zh-TW" altLang="en-US" b="1" dirty="0">
              <a:solidFill>
                <a:schemeClr val="tx1"/>
              </a:solidFill>
              <a:latin typeface="Times New Roman" panose="02020603050405020304" pitchFamily="18" charset="0"/>
              <a:cs typeface="Times New Roman" panose="02020603050405020304" pitchFamily="18" charset="0"/>
            </a:endParaRPr>
          </a:p>
        </p:txBody>
      </p:sp>
      <p:cxnSp>
        <p:nvCxnSpPr>
          <p:cNvPr id="30" name="直線接點 29"/>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56" name="直線接點 55"/>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7" name="圖片 6"/>
          <p:cNvPicPr/>
          <p:nvPr/>
        </p:nvPicPr>
        <p:blipFill rotWithShape="1">
          <a:blip r:embed="rId3" cstate="print">
            <a:extLst>
              <a:ext uri="{28A0092B-C50C-407E-A947-70E740481C1C}">
                <a14:useLocalDpi xmlns:a14="http://schemas.microsoft.com/office/drawing/2010/main" val="0"/>
              </a:ext>
            </a:extLst>
          </a:blip>
          <a:srcRect l="11241" r="8925"/>
          <a:stretch/>
        </p:blipFill>
        <p:spPr bwMode="auto">
          <a:xfrm>
            <a:off x="611560" y="1124744"/>
            <a:ext cx="8136904" cy="49685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83747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424936"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寵物自動餵食系統寵物紀錄介面網頁</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26</a:t>
            </a:fld>
            <a:endParaRPr lang="zh-TW" altLang="en-US" b="1" dirty="0">
              <a:solidFill>
                <a:schemeClr val="tx1"/>
              </a:solidFill>
              <a:latin typeface="Times New Roman" panose="02020603050405020304" pitchFamily="18" charset="0"/>
              <a:cs typeface="Times New Roman" panose="02020603050405020304" pitchFamily="18" charset="0"/>
            </a:endParaRPr>
          </a:p>
        </p:txBody>
      </p:sp>
      <p:cxnSp>
        <p:nvCxnSpPr>
          <p:cNvPr id="30" name="直線接點 29"/>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56" name="直線接點 55"/>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8" name="圖片 7"/>
          <p:cNvPicPr/>
          <p:nvPr/>
        </p:nvPicPr>
        <p:blipFill rotWithShape="1">
          <a:blip r:embed="rId3" cstate="print">
            <a:extLst>
              <a:ext uri="{28A0092B-C50C-407E-A947-70E740481C1C}">
                <a14:useLocalDpi xmlns:a14="http://schemas.microsoft.com/office/drawing/2010/main" val="0"/>
              </a:ext>
            </a:extLst>
          </a:blip>
          <a:srcRect l="7737" r="4871"/>
          <a:stretch/>
        </p:blipFill>
        <p:spPr bwMode="auto">
          <a:xfrm>
            <a:off x="611560" y="1124744"/>
            <a:ext cx="8136904" cy="4968552"/>
          </a:xfrm>
          <a:prstGeom prst="rect">
            <a:avLst/>
          </a:prstGeom>
          <a:ln>
            <a:noFill/>
          </a:ln>
          <a:extLst>
            <a:ext uri="{53640926-AAD7-44D8-BBD7-CCE9431645EC}">
              <a14:shadowObscured xmlns:a14="http://schemas.microsoft.com/office/drawing/2010/main"/>
            </a:ext>
          </a:extLst>
        </p:spPr>
      </p:pic>
      <p:sp>
        <p:nvSpPr>
          <p:cNvPr id="3" name="矩形 2"/>
          <p:cNvSpPr/>
          <p:nvPr/>
        </p:nvSpPr>
        <p:spPr>
          <a:xfrm>
            <a:off x="1403648" y="2636912"/>
            <a:ext cx="640871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693573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424936"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寵物自動餵食系統寵物紀錄介面</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App</a:t>
            </a:r>
            <a:endPar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27</a:t>
            </a:fld>
            <a:endParaRPr lang="zh-TW" altLang="en-US" b="1" dirty="0">
              <a:solidFill>
                <a:schemeClr val="tx1"/>
              </a:solidFill>
              <a:latin typeface="Times New Roman" panose="02020603050405020304" pitchFamily="18" charset="0"/>
              <a:cs typeface="Times New Roman" panose="02020603050405020304" pitchFamily="18" charset="0"/>
            </a:endParaRPr>
          </a:p>
        </p:txBody>
      </p:sp>
      <p:cxnSp>
        <p:nvCxnSpPr>
          <p:cNvPr id="30" name="直線接點 29"/>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56" name="直線接點 55"/>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7" name="圖片 6"/>
          <p:cNvPicPr/>
          <p:nvPr/>
        </p:nvPicPr>
        <p:blipFill>
          <a:blip r:embed="rId3" cstate="print">
            <a:extLst>
              <a:ext uri="{28A0092B-C50C-407E-A947-70E740481C1C}">
                <a14:useLocalDpi xmlns:a14="http://schemas.microsoft.com/office/drawing/2010/main" val="0"/>
              </a:ext>
            </a:extLst>
          </a:blip>
          <a:stretch>
            <a:fillRect/>
          </a:stretch>
        </p:blipFill>
        <p:spPr>
          <a:xfrm>
            <a:off x="2807908" y="1052736"/>
            <a:ext cx="3636300" cy="5112568"/>
          </a:xfrm>
          <a:prstGeom prst="rect">
            <a:avLst/>
          </a:prstGeom>
        </p:spPr>
      </p:pic>
      <p:sp>
        <p:nvSpPr>
          <p:cNvPr id="3" name="矩形 2"/>
          <p:cNvSpPr/>
          <p:nvPr/>
        </p:nvSpPr>
        <p:spPr>
          <a:xfrm>
            <a:off x="2807908" y="2132856"/>
            <a:ext cx="327626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62148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424936"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寵物自動餵食系統即時監控介面</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28</a:t>
            </a:fld>
            <a:endParaRPr lang="zh-TW" altLang="en-US" b="1" dirty="0">
              <a:solidFill>
                <a:schemeClr val="tx1"/>
              </a:solidFill>
              <a:latin typeface="Times New Roman" panose="02020603050405020304" pitchFamily="18" charset="0"/>
              <a:cs typeface="Times New Roman" panose="02020603050405020304" pitchFamily="18" charset="0"/>
            </a:endParaRPr>
          </a:p>
        </p:txBody>
      </p:sp>
      <p:cxnSp>
        <p:nvCxnSpPr>
          <p:cNvPr id="30" name="直線接點 29"/>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56" name="直線接點 55"/>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8" name="圖片 7"/>
          <p:cNvPicPr/>
          <p:nvPr/>
        </p:nvPicPr>
        <p:blipFill rotWithShape="1">
          <a:blip r:embed="rId3" cstate="print">
            <a:extLst>
              <a:ext uri="{28A0092B-C50C-407E-A947-70E740481C1C}">
                <a14:useLocalDpi xmlns:a14="http://schemas.microsoft.com/office/drawing/2010/main" val="0"/>
              </a:ext>
            </a:extLst>
          </a:blip>
          <a:srcRect l="13825" r="11881"/>
          <a:stretch/>
        </p:blipFill>
        <p:spPr bwMode="auto">
          <a:xfrm>
            <a:off x="611560" y="1124744"/>
            <a:ext cx="8136904" cy="48965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37087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424936"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預約餵食時間影片</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29</a:t>
            </a:fld>
            <a:endParaRPr lang="zh-TW" altLang="en-US" b="1" dirty="0">
              <a:solidFill>
                <a:schemeClr val="tx1"/>
              </a:solidFill>
              <a:latin typeface="Times New Roman" panose="02020603050405020304" pitchFamily="18" charset="0"/>
              <a:cs typeface="Times New Roman" panose="02020603050405020304" pitchFamily="18" charset="0"/>
            </a:endParaRPr>
          </a:p>
        </p:txBody>
      </p:sp>
      <p:cxnSp>
        <p:nvCxnSpPr>
          <p:cNvPr id="30" name="直線接點 29"/>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56" name="直線接點 55"/>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3" name="媒體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673" r="2673"/>
          <a:stretch/>
        </p:blipFill>
        <p:spPr>
          <a:xfrm>
            <a:off x="352456" y="1051668"/>
            <a:ext cx="8655112" cy="4999484"/>
          </a:xfrm>
          <a:prstGeom prst="rect">
            <a:avLst/>
          </a:prstGeom>
        </p:spPr>
      </p:pic>
    </p:spTree>
    <p:extLst>
      <p:ext uri="{BB962C8B-B14F-4D97-AF65-F5344CB8AC3E}">
        <p14:creationId xmlns:p14="http://schemas.microsoft.com/office/powerpoint/2010/main" val="7611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261391"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3</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標題 2"/>
          <p:cNvSpPr>
            <a:spLocks noGrp="1"/>
          </p:cNvSpPr>
          <p:nvPr>
            <p:ph type="ctrTitle"/>
          </p:nvPr>
        </p:nvSpPr>
        <p:spPr>
          <a:xfrm>
            <a:off x="685800" y="2391023"/>
            <a:ext cx="7772400" cy="1470025"/>
          </a:xfrm>
        </p:spPr>
        <p:txBody>
          <a:bodyPr>
            <a:normAutofit/>
          </a:bodyPr>
          <a:lstStyle/>
          <a:p>
            <a:r>
              <a:rPr lang="zh-TW" altLang="en-US" sz="5400" b="1" dirty="0">
                <a:solidFill>
                  <a:srgbClr val="0000FF"/>
                </a:solidFill>
                <a:latin typeface="標楷體" panose="03000509000000000000" pitchFamily="65" charset="-120"/>
                <a:ea typeface="標楷體" panose="03000509000000000000" pitchFamily="65" charset="-120"/>
              </a:rPr>
              <a:t>研究背景與目的</a:t>
            </a:r>
          </a:p>
        </p:txBody>
      </p:sp>
    </p:spTree>
    <p:extLst>
      <p:ext uri="{BB962C8B-B14F-4D97-AF65-F5344CB8AC3E}">
        <p14:creationId xmlns:p14="http://schemas.microsoft.com/office/powerpoint/2010/main" val="4259706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424936"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感測光源影片</a:t>
            </a:r>
          </a:p>
        </p:txBody>
      </p:sp>
      <p:sp>
        <p:nvSpPr>
          <p:cNvPr id="10" name="投影片編號版面配置區 9"/>
          <p:cNvSpPr>
            <a:spLocks noGrp="1"/>
          </p:cNvSpPr>
          <p:nvPr>
            <p:ph type="sldNum" sz="quarter" idx="12"/>
          </p:nvPr>
        </p:nvSpPr>
        <p:spPr>
          <a:xfrm>
            <a:off x="4788024" y="6356350"/>
            <a:ext cx="432048"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30</a:t>
            </a:fld>
            <a:endParaRPr lang="zh-TW" altLang="en-US" b="1" dirty="0">
              <a:solidFill>
                <a:schemeClr val="tx1"/>
              </a:solidFill>
              <a:latin typeface="Times New Roman" panose="02020603050405020304" pitchFamily="18" charset="0"/>
              <a:cs typeface="Times New Roman" panose="02020603050405020304" pitchFamily="18" charset="0"/>
            </a:endParaRPr>
          </a:p>
        </p:txBody>
      </p:sp>
      <p:cxnSp>
        <p:nvCxnSpPr>
          <p:cNvPr id="30" name="直線接點 29"/>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56" name="直線接點 55"/>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4" name="媒體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871" r="2773"/>
          <a:stretch/>
        </p:blipFill>
        <p:spPr>
          <a:xfrm>
            <a:off x="251520" y="1052736"/>
            <a:ext cx="8712968" cy="5040560"/>
          </a:xfrm>
          <a:prstGeom prst="rect">
            <a:avLst/>
          </a:prstGeom>
        </p:spPr>
      </p:pic>
    </p:spTree>
    <p:extLst>
      <p:ext uri="{BB962C8B-B14F-4D97-AF65-F5344CB8AC3E}">
        <p14:creationId xmlns:p14="http://schemas.microsoft.com/office/powerpoint/2010/main" val="394478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360040"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31</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標題 2"/>
          <p:cNvSpPr>
            <a:spLocks noGrp="1"/>
          </p:cNvSpPr>
          <p:nvPr>
            <p:ph type="ctrTitle"/>
          </p:nvPr>
        </p:nvSpPr>
        <p:spPr>
          <a:xfrm>
            <a:off x="685800" y="2391023"/>
            <a:ext cx="8278688" cy="1470025"/>
          </a:xfrm>
        </p:spPr>
        <p:txBody>
          <a:bodyPr>
            <a:normAutofit/>
          </a:bodyPr>
          <a:lstStyle/>
          <a:p>
            <a:r>
              <a:rPr lang="zh-TW" altLang="en-US" sz="5400" b="1" dirty="0">
                <a:solidFill>
                  <a:srgbClr val="0000FF"/>
                </a:solidFill>
                <a:latin typeface="標楷體" panose="03000509000000000000" pitchFamily="65" charset="-120"/>
                <a:ea typeface="標楷體" panose="03000509000000000000" pitchFamily="65" charset="-120"/>
              </a:rPr>
              <a:t>結論</a:t>
            </a:r>
          </a:p>
        </p:txBody>
      </p:sp>
    </p:spTree>
    <p:extLst>
      <p:ext uri="{BB962C8B-B14F-4D97-AF65-F5344CB8AC3E}">
        <p14:creationId xmlns:p14="http://schemas.microsoft.com/office/powerpoint/2010/main" val="1022120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Autofit/>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結論</a:t>
            </a: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360040"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32</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文字方塊 2"/>
          <p:cNvSpPr txBox="1"/>
          <p:nvPr/>
        </p:nvSpPr>
        <p:spPr>
          <a:xfrm>
            <a:off x="323528" y="980728"/>
            <a:ext cx="8568953" cy="5232202"/>
          </a:xfrm>
          <a:prstGeom prst="rect">
            <a:avLst/>
          </a:prstGeom>
          <a:noFill/>
        </p:spPr>
        <p:txBody>
          <a:bodyPr wrap="square" rtlCol="0">
            <a:spAutoFit/>
          </a:bodyPr>
          <a:lstStyle/>
          <a:p>
            <a:pPr indent="360000">
              <a:buClr>
                <a:srgbClr val="C00000"/>
              </a:buClr>
              <a:buFont typeface="Wingdings" panose="05000000000000000000" pitchFamily="2" charset="2"/>
              <a:buChar char="n"/>
            </a:pPr>
            <a:r>
              <a:rPr lang="zh-TW" altLang="en-US" sz="26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本論文開發</a:t>
            </a:r>
            <a:r>
              <a:rPr lang="zh-TW" altLang="en-US" sz="26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完成一套雲端寵物自動餵食</a:t>
            </a:r>
            <a:r>
              <a:rPr lang="zh-TW" altLang="en-US" sz="26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系統：</a:t>
            </a:r>
            <a:endParaRPr lang="en-US" altLang="zh-TW" sz="26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806450" indent="-363538">
              <a:spcAft>
                <a:spcPts val="600"/>
              </a:spcAft>
              <a:buFont typeface="Wingdings" panose="05000000000000000000" pitchFamily="2" charset="2"/>
              <a:buChar char="Ø"/>
            </a:pPr>
            <a:r>
              <a:rPr lang="zh-TW" altLang="en-US" sz="24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在雲端：</a:t>
            </a:r>
            <a:r>
              <a:rPr lang="zh-TW" altLang="en-US" sz="2400" b="1" dirty="0">
                <a:latin typeface="標楷體" panose="03000509000000000000" pitchFamily="65" charset="-120"/>
                <a:ea typeface="標楷體" panose="03000509000000000000" pitchFamily="65" charset="-120"/>
                <a:cs typeface="Times New Roman" panose="02020603050405020304" pitchFamily="18" charset="0"/>
              </a:rPr>
              <a:t>建立</a:t>
            </a:r>
            <a:r>
              <a:rPr lang="zh-TW" altLang="zh-TW" sz="2400" b="1" dirty="0">
                <a:latin typeface="標楷體" panose="03000509000000000000" pitchFamily="65" charset="-120"/>
                <a:ea typeface="標楷體" panose="03000509000000000000" pitchFamily="65" charset="-120"/>
              </a:rPr>
              <a:t>環境監測、寵物監控、寵物餵食等雲端服務以及雲端網頁伺服器與資料庫</a:t>
            </a:r>
            <a:r>
              <a:rPr lang="zh-TW" altLang="en-US" sz="2400" b="1" dirty="0">
                <a:latin typeface="標楷體" panose="03000509000000000000" pitchFamily="65" charset="-120"/>
                <a:ea typeface="標楷體" panose="03000509000000000000" pitchFamily="65" charset="-120"/>
              </a:rPr>
              <a:t>。</a:t>
            </a:r>
            <a:endParaRPr lang="en-US" altLang="zh-TW" sz="2400" b="1" dirty="0">
              <a:latin typeface="標楷體" panose="03000509000000000000" pitchFamily="65" charset="-120"/>
              <a:ea typeface="標楷體" panose="03000509000000000000" pitchFamily="65" charset="-120"/>
              <a:cs typeface="Times New Roman" panose="02020603050405020304" pitchFamily="18" charset="0"/>
            </a:endParaRPr>
          </a:p>
          <a:p>
            <a:pPr marL="806450" indent="-363538" algn="just">
              <a:spcAft>
                <a:spcPts val="600"/>
              </a:spcAft>
              <a:buFont typeface="Wingdings" panose="05000000000000000000" pitchFamily="2" charset="2"/>
              <a:buChar char="Ø"/>
            </a:pPr>
            <a:r>
              <a:rPr lang="zh-TW" altLang="en-US" sz="24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在寵物餵食器端：</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sz="2400" b="1" dirty="0" smtClean="0">
                <a:latin typeface="Times New Roman" panose="02020603050405020304" pitchFamily="18" charset="0"/>
                <a:ea typeface="標楷體" panose="03000509000000000000" pitchFamily="65" charset="-120"/>
                <a:cs typeface="Times New Roman" panose="02020603050405020304" pitchFamily="18" charset="0"/>
              </a:rPr>
              <a:t>Arduino</a:t>
            </a:r>
            <a:r>
              <a:rPr lang="zh-TW" altLang="zh-TW" sz="2400" b="1" dirty="0" smtClean="0">
                <a:latin typeface="Times New Roman" panose="02020603050405020304" pitchFamily="18" charset="0"/>
                <a:ea typeface="標楷體" panose="03000509000000000000" pitchFamily="65" charset="-120"/>
                <a:cs typeface="Times New Roman" panose="02020603050405020304" pitchFamily="18" charset="0"/>
              </a:rPr>
              <a:t>微電腦</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來擷取寵物餵食器上之感測器資料</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如環境溫度與照度、寵物體重及寵物進食量等</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和控制各項設備</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如照明、空調、餵食器等</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marL="806450" indent="-363538">
              <a:buFont typeface="Wingdings" panose="05000000000000000000" pitchFamily="2" charset="2"/>
              <a:buChar char="Ø"/>
            </a:pPr>
            <a:r>
              <a:rPr lang="zh-TW" altLang="en-US" sz="24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在使用者端：</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網頁式使用者介面</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(Web GUIs)</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及行動裝置</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App</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marL="358775" indent="-358775" algn="just">
              <a:buClr>
                <a:srgbClr val="C00000"/>
              </a:buClr>
              <a:buFont typeface="Wingdings" panose="05000000000000000000" pitchFamily="2" charset="2"/>
              <a:buChar char="n"/>
            </a:pPr>
            <a:r>
              <a:rPr lang="zh-TW" altLang="en-US" sz="26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本論文所研發之雲端寵物餵食器可以讓</a:t>
            </a:r>
            <a:r>
              <a:rPr lang="zh-TW" altLang="zh-TW" sz="26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使用者在任何時間、任何地點，使用</a:t>
            </a:r>
            <a:r>
              <a:rPr lang="zh-TW" altLang="zh-TW" sz="26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瀏覽器</a:t>
            </a:r>
            <a:r>
              <a:rPr lang="zh-TW" altLang="en-US" sz="26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或</a:t>
            </a:r>
            <a:r>
              <a:rPr lang="en-US" altLang="zh-TW" sz="26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App</a:t>
            </a:r>
            <a:r>
              <a:rPr lang="zh-TW" altLang="zh-TW" sz="2600" b="1" dirty="0" smtClean="0">
                <a:solidFill>
                  <a:srgbClr val="7030A0"/>
                </a:solidFill>
                <a:latin typeface="Times New Roman" panose="02020603050405020304" pitchFamily="18" charset="0"/>
                <a:ea typeface="標楷體" panose="03000509000000000000" pitchFamily="65" charset="-120"/>
                <a:cs typeface="Times New Roman" panose="02020603050405020304" pitchFamily="18" charset="0"/>
              </a:rPr>
              <a:t>透過網路</a:t>
            </a:r>
            <a:r>
              <a:rPr lang="zh-TW" altLang="en-US" sz="2600" b="1" dirty="0" smtClean="0">
                <a:solidFill>
                  <a:srgbClr val="7030A0"/>
                </a:solidFill>
                <a:latin typeface="Times New Roman" panose="02020603050405020304" pitchFamily="18" charset="0"/>
                <a:ea typeface="標楷體" panose="03000509000000000000" pitchFamily="65" charset="-120"/>
                <a:cs typeface="Times New Roman" panose="02020603050405020304" pitchFamily="18" charset="0"/>
              </a:rPr>
              <a:t>遠端</a:t>
            </a:r>
            <a:r>
              <a:rPr lang="zh-TW" altLang="zh-TW" sz="2600" b="1" dirty="0" smtClean="0">
                <a:solidFill>
                  <a:srgbClr val="7030A0"/>
                </a:solidFill>
                <a:latin typeface="Times New Roman" panose="02020603050405020304" pitchFamily="18" charset="0"/>
                <a:ea typeface="標楷體" panose="03000509000000000000" pitchFamily="65" charset="-120"/>
                <a:cs typeface="Times New Roman" panose="02020603050405020304" pitchFamily="18" charset="0"/>
              </a:rPr>
              <a:t>來</a:t>
            </a:r>
            <a:r>
              <a:rPr lang="zh-TW" altLang="zh-TW" sz="2600" b="1" dirty="0">
                <a:solidFill>
                  <a:srgbClr val="7030A0"/>
                </a:solidFill>
                <a:latin typeface="Times New Roman" panose="02020603050405020304" pitchFamily="18" charset="0"/>
                <a:ea typeface="標楷體" panose="03000509000000000000" pitchFamily="65" charset="-120"/>
                <a:cs typeface="Times New Roman" panose="02020603050405020304" pitchFamily="18" charset="0"/>
              </a:rPr>
              <a:t>操作寵物餵食器，</a:t>
            </a:r>
            <a:r>
              <a:rPr lang="zh-TW" altLang="zh-TW" sz="2600" b="1" dirty="0">
                <a:solidFill>
                  <a:schemeClr val="accent6">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達到更快速、更便利進行遠端照顧寵物之目的</a:t>
            </a:r>
            <a:r>
              <a:rPr lang="zh-TW" altLang="zh-TW" sz="26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6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indent="360000">
              <a:buClr>
                <a:srgbClr val="C00000"/>
              </a:buClr>
              <a:buFont typeface="Wingdings" panose="05000000000000000000" pitchFamily="2" charset="2"/>
              <a:buChar char="n"/>
            </a:pPr>
            <a:r>
              <a:rPr lang="zh-TW" altLang="zh-TW" sz="2600" b="1" dirty="0">
                <a:solidFill>
                  <a:srgbClr val="FF0000"/>
                </a:solidFill>
                <a:latin typeface="標楷體" panose="03000509000000000000" pitchFamily="65" charset="-120"/>
                <a:ea typeface="標楷體" panose="03000509000000000000" pitchFamily="65" charset="-120"/>
              </a:rPr>
              <a:t>本</a:t>
            </a:r>
            <a:r>
              <a:rPr lang="zh-TW" altLang="en-US" sz="2600" b="1" dirty="0">
                <a:solidFill>
                  <a:srgbClr val="FF0000"/>
                </a:solidFill>
                <a:latin typeface="標楷體" panose="03000509000000000000" pitchFamily="65" charset="-120"/>
                <a:ea typeface="標楷體" panose="03000509000000000000" pitchFamily="65" charset="-120"/>
              </a:rPr>
              <a:t>論文</a:t>
            </a:r>
            <a:r>
              <a:rPr lang="zh-TW" altLang="zh-TW" sz="2600" b="1" dirty="0">
                <a:solidFill>
                  <a:srgbClr val="FF0000"/>
                </a:solidFill>
                <a:latin typeface="標楷體" panose="03000509000000000000" pitchFamily="65" charset="-120"/>
                <a:ea typeface="標楷體" panose="03000509000000000000" pitchFamily="65" charset="-120"/>
              </a:rPr>
              <a:t>之成果可作為開發新一代寵物餵食器的參考</a:t>
            </a:r>
            <a:r>
              <a:rPr lang="zh-TW" altLang="en-US" sz="2600" b="1" dirty="0">
                <a:solidFill>
                  <a:srgbClr val="FF0000"/>
                </a:solidFill>
                <a:latin typeface="標楷體" panose="03000509000000000000" pitchFamily="65" charset="-120"/>
                <a:ea typeface="標楷體" panose="03000509000000000000" pitchFamily="65" charset="-120"/>
              </a:rPr>
              <a:t>。</a:t>
            </a:r>
            <a:endParaRPr lang="en-US" altLang="zh-TW" sz="2600" b="1"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01075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360040"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33</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標題 2"/>
          <p:cNvSpPr>
            <a:spLocks noGrp="1"/>
          </p:cNvSpPr>
          <p:nvPr>
            <p:ph type="ctrTitle"/>
          </p:nvPr>
        </p:nvSpPr>
        <p:spPr>
          <a:xfrm>
            <a:off x="323528" y="1772816"/>
            <a:ext cx="8278688" cy="2766169"/>
          </a:xfrm>
        </p:spPr>
        <p:txBody>
          <a:bodyPr>
            <a:noAutofit/>
          </a:bodyPr>
          <a:lstStyle/>
          <a:p>
            <a:pPr>
              <a:spcAft>
                <a:spcPts val="1200"/>
              </a:spcAft>
            </a:pPr>
            <a:r>
              <a:rPr lang="zh-TW" altLang="en-US" sz="9600" b="1" dirty="0">
                <a:solidFill>
                  <a:srgbClr val="0000FF"/>
                </a:solidFill>
                <a:latin typeface="標楷體" panose="03000509000000000000" pitchFamily="65" charset="-120"/>
                <a:ea typeface="標楷體" panose="03000509000000000000" pitchFamily="65" charset="-120"/>
              </a:rPr>
              <a:t>謝謝聆聽</a:t>
            </a:r>
            <a:r>
              <a:rPr lang="en-US" altLang="zh-TW" sz="9600" b="1" dirty="0">
                <a:solidFill>
                  <a:srgbClr val="0000FF"/>
                </a:solidFill>
                <a:latin typeface="標楷體" panose="03000509000000000000" pitchFamily="65" charset="-120"/>
                <a:ea typeface="標楷體" panose="03000509000000000000" pitchFamily="65" charset="-120"/>
              </a:rPr>
              <a:t/>
            </a:r>
            <a:br>
              <a:rPr lang="en-US" altLang="zh-TW" sz="9600" b="1" dirty="0">
                <a:solidFill>
                  <a:srgbClr val="0000FF"/>
                </a:solidFill>
                <a:latin typeface="標楷體" panose="03000509000000000000" pitchFamily="65" charset="-120"/>
                <a:ea typeface="標楷體" panose="03000509000000000000" pitchFamily="65" charset="-120"/>
              </a:rPr>
            </a:br>
            <a:r>
              <a:rPr lang="en-US" altLang="zh-TW" sz="9600" b="1" dirty="0">
                <a:solidFill>
                  <a:srgbClr val="7030A0"/>
                </a:solidFill>
                <a:latin typeface="Times New Roman" panose="02020603050405020304" pitchFamily="18" charset="0"/>
                <a:ea typeface="標楷體" panose="03000509000000000000" pitchFamily="65" charset="-120"/>
                <a:cs typeface="Times New Roman" panose="02020603050405020304" pitchFamily="18" charset="0"/>
              </a:rPr>
              <a:t>Q &amp; A</a:t>
            </a:r>
            <a:endParaRPr lang="zh-TW" altLang="en-US" sz="9600" b="1" dirty="0">
              <a:solidFill>
                <a:srgbClr val="7030A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2408009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Autofit/>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研究背景</a:t>
            </a: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261391"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4</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文字方塊 2"/>
          <p:cNvSpPr txBox="1"/>
          <p:nvPr/>
        </p:nvSpPr>
        <p:spPr>
          <a:xfrm>
            <a:off x="611561" y="1052736"/>
            <a:ext cx="8280920" cy="4508927"/>
          </a:xfrm>
          <a:prstGeom prst="rect">
            <a:avLst/>
          </a:prstGeom>
          <a:noFill/>
        </p:spPr>
        <p:txBody>
          <a:bodyPr wrap="square" rtlCol="0">
            <a:spAutoFit/>
          </a:bodyPr>
          <a:lstStyle/>
          <a:p>
            <a:pPr marL="361950" indent="-361950">
              <a:spcAft>
                <a:spcPts val="1800"/>
              </a:spcAft>
              <a:buClr>
                <a:srgbClr val="C00000"/>
              </a:buClr>
              <a:buFont typeface="Wingdings" panose="05000000000000000000" pitchFamily="2" charset="2"/>
              <a:buChar char="n"/>
            </a:pPr>
            <a:r>
              <a:rPr lang="zh-TW" altLang="en-US"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近年來，台灣少子化加上都市化的情形越來越嚴重，因此許多人選擇飼養寵物，來達到心靈上的慰藉</a:t>
            </a:r>
            <a:r>
              <a:rPr lang="zh-TW" altLang="en-US" sz="28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361950" indent="-361950">
              <a:spcAft>
                <a:spcPts val="600"/>
              </a:spcAft>
              <a:buClr>
                <a:srgbClr val="C00000"/>
              </a:buClr>
              <a:buFont typeface="Wingdings" panose="05000000000000000000" pitchFamily="2" charset="2"/>
              <a:buChar char="n"/>
            </a:pPr>
            <a:r>
              <a:rPr lang="zh-TW" altLang="en-US" sz="28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然而，現今</a:t>
            </a:r>
            <a:r>
              <a:rPr lang="zh-TW" altLang="en-US"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市面上所販售的寵物自動餵食器包含以下幾項缺點：</a:t>
            </a:r>
            <a:endParaRPr lang="en-US" altLang="zh-TW"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704850" indent="-342900">
              <a:spcAft>
                <a:spcPts val="600"/>
              </a:spcAft>
              <a:buClr>
                <a:srgbClr val="C00000"/>
              </a:buClr>
              <a:buFont typeface="Wingdings" panose="05000000000000000000" pitchFamily="2" charset="2"/>
              <a:buChar char="Ø"/>
            </a:pPr>
            <a:r>
              <a:rPr lang="zh-TW" altLang="en-US"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只能定時定量</a:t>
            </a:r>
            <a:endParaRPr lang="en-US" altLang="zh-TW"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704850" indent="-342900">
              <a:spcAft>
                <a:spcPts val="600"/>
              </a:spcAft>
              <a:buClr>
                <a:srgbClr val="C00000"/>
              </a:buClr>
              <a:buFont typeface="Wingdings" panose="05000000000000000000" pitchFamily="2" charset="2"/>
              <a:buChar char="Ø"/>
            </a:pPr>
            <a:r>
              <a:rPr lang="zh-TW" altLang="en-US"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沒有遠端監控</a:t>
            </a:r>
            <a:endParaRPr lang="en-US" altLang="zh-TW"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704850" indent="-342900">
              <a:spcAft>
                <a:spcPts val="600"/>
              </a:spcAft>
              <a:buClr>
                <a:srgbClr val="C00000"/>
              </a:buClr>
              <a:buFont typeface="Wingdings" panose="05000000000000000000" pitchFamily="2" charset="2"/>
              <a:buChar char="Ø"/>
            </a:pPr>
            <a:r>
              <a:rPr lang="zh-TW" altLang="en-US"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容易被寵物破壞</a:t>
            </a:r>
            <a:endParaRPr lang="en-US" altLang="zh-TW"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704850" indent="-342900">
              <a:spcAft>
                <a:spcPts val="600"/>
              </a:spcAft>
              <a:buClr>
                <a:srgbClr val="C00000"/>
              </a:buClr>
              <a:buFont typeface="Wingdings" panose="05000000000000000000" pitchFamily="2" charset="2"/>
              <a:buChar char="Ø"/>
            </a:pPr>
            <a:r>
              <a:rPr lang="zh-TW" altLang="en-US"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害怕機器產品而不敢去</a:t>
            </a:r>
            <a:r>
              <a:rPr lang="zh-TW" altLang="en-US" sz="28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吃</a:t>
            </a:r>
            <a:endParaRPr lang="en-US" altLang="zh-TW"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53212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Autofit/>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研究目的</a:t>
            </a: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261391"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5</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文字方塊 2"/>
          <p:cNvSpPr txBox="1"/>
          <p:nvPr/>
        </p:nvSpPr>
        <p:spPr>
          <a:xfrm>
            <a:off x="395536" y="980728"/>
            <a:ext cx="8496945" cy="5355312"/>
          </a:xfrm>
          <a:prstGeom prst="rect">
            <a:avLst/>
          </a:prstGeom>
          <a:noFill/>
        </p:spPr>
        <p:txBody>
          <a:bodyPr wrap="square" rtlCol="0">
            <a:spAutoFit/>
          </a:bodyPr>
          <a:lstStyle/>
          <a:p>
            <a:pPr marL="361950" indent="-361950" algn="just">
              <a:buFont typeface="Wingdings" panose="05000000000000000000" pitchFamily="2" charset="2"/>
              <a:buChar char="n"/>
            </a:pPr>
            <a:r>
              <a:rPr lang="zh-TW" altLang="en-US"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本研究針對飼</a:t>
            </a:r>
            <a:r>
              <a:rPr lang="zh-TW" altLang="en-US" sz="24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主的需求，</a:t>
            </a:r>
            <a:r>
              <a:rPr lang="zh-TW" altLang="en-US"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運用</a:t>
            </a:r>
            <a:r>
              <a:rPr lang="en-US" altLang="zh-TW" sz="2400" b="1" dirty="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Windows Azure</a:t>
            </a:r>
            <a:r>
              <a:rPr lang="zh-TW" altLang="en-US" sz="2400" b="1" dirty="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公有雲平台</a:t>
            </a:r>
            <a:r>
              <a:rPr lang="zh-TW" altLang="en-US"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dirty="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Arduino YUN</a:t>
            </a:r>
            <a:r>
              <a:rPr lang="zh-TW" altLang="en-US" sz="2400" b="1" dirty="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袖珍型微控器</a:t>
            </a:r>
            <a:r>
              <a:rPr lang="zh-TW" altLang="en-US"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dirty="0" smtClean="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網頁</a:t>
            </a:r>
            <a:r>
              <a:rPr lang="zh-TW" altLang="en-US" sz="24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dirty="0" smtClean="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手機</a:t>
            </a:r>
            <a:r>
              <a:rPr lang="en-US" altLang="zh-TW" sz="2400" b="1" dirty="0" smtClean="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App</a:t>
            </a:r>
            <a:r>
              <a:rPr lang="zh-TW" altLang="en-US" sz="24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dirty="0" smtClean="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各項</a:t>
            </a:r>
            <a:r>
              <a:rPr lang="zh-TW" altLang="en-US" sz="2400" b="1" dirty="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感測器</a:t>
            </a:r>
            <a:r>
              <a:rPr lang="en-US" altLang="zh-TW" sz="2400" b="1" dirty="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&amp;</a:t>
            </a:r>
            <a:r>
              <a:rPr lang="zh-TW" altLang="en-US" sz="2400" b="1" dirty="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致動</a:t>
            </a:r>
            <a:r>
              <a:rPr lang="zh-TW" altLang="en-US" sz="2400" b="1" dirty="0" smtClean="0">
                <a:solidFill>
                  <a:srgbClr val="993300"/>
                </a:solidFill>
                <a:latin typeface="Times New Roman" panose="02020603050405020304" pitchFamily="18" charset="0"/>
                <a:ea typeface="標楷體" panose="03000509000000000000" pitchFamily="65" charset="-120"/>
                <a:cs typeface="Times New Roman" panose="02020603050405020304" pitchFamily="18" charset="0"/>
              </a:rPr>
              <a:t>器</a:t>
            </a:r>
            <a:r>
              <a:rPr lang="zh-TW" altLang="en-US"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等</a:t>
            </a:r>
            <a:r>
              <a:rPr lang="zh-TW" altLang="en-US" sz="24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來</a:t>
            </a:r>
            <a:r>
              <a:rPr lang="zh-TW" altLang="en-US" sz="2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設計一套雲端寵物自動餵食器</a:t>
            </a:r>
            <a:r>
              <a:rPr lang="zh-TW" altLang="en-US"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，其具備以下功能：</a:t>
            </a:r>
            <a:endParaRPr lang="en-US" altLang="zh-TW"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60000">
              <a:buFont typeface="Wingdings" panose="05000000000000000000" pitchFamily="2" charset="2"/>
              <a:buChar char="l"/>
            </a:pPr>
            <a:r>
              <a:rPr lang="zh-TW" altLang="en-US" sz="24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寵物環境監測</a:t>
            </a:r>
            <a:endParaRPr lang="en-US" altLang="zh-TW" sz="24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876300" indent="-342900">
              <a:buFont typeface="Wingdings" panose="05000000000000000000" pitchFamily="2" charset="2"/>
              <a:buChar char="Ø"/>
            </a:pPr>
            <a:r>
              <a:rPr lang="zh-TW" altLang="en-US" sz="2100" b="1" dirty="0">
                <a:latin typeface="Times New Roman" panose="02020603050405020304" pitchFamily="18" charset="0"/>
                <a:ea typeface="標楷體" panose="03000509000000000000" pitchFamily="65" charset="-120"/>
                <a:cs typeface="Times New Roman" panose="02020603050405020304" pitchFamily="18" charset="0"/>
              </a:rPr>
              <a:t>針對寵物目前的環境，我們監測溫度、照度、寵物體重、飼料盤重之參數，並自動控制照明、空調、餵食器，最後將目前環境狀態回報給飼主。</a:t>
            </a:r>
            <a:endParaRPr lang="en-US" altLang="zh-TW" sz="2100"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60000">
              <a:buFont typeface="Wingdings" panose="05000000000000000000" pitchFamily="2" charset="2"/>
              <a:buChar char="l"/>
            </a:pPr>
            <a:r>
              <a:rPr lang="zh-TW" altLang="en-US" sz="24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遠端即時影像監視</a:t>
            </a:r>
            <a:endParaRPr lang="en-US" altLang="zh-TW" sz="24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896938" indent="-363538">
              <a:buFont typeface="Wingdings" panose="05000000000000000000" pitchFamily="2" charset="2"/>
              <a:buChar char="Ø"/>
              <a:tabLst>
                <a:tab pos="987425" algn="l"/>
              </a:tabLst>
            </a:pPr>
            <a:r>
              <a:rPr lang="zh-TW" altLang="zh-TW" sz="2100" b="1" dirty="0">
                <a:latin typeface="Times New Roman" panose="02020603050405020304" pitchFamily="18" charset="0"/>
                <a:ea typeface="標楷體" panose="03000509000000000000" pitchFamily="65" charset="-120"/>
                <a:cs typeface="Times New Roman" panose="02020603050405020304" pitchFamily="18" charset="0"/>
              </a:rPr>
              <a:t>我們也在寵物餵食器上安裝網路攝影機</a:t>
            </a:r>
            <a:r>
              <a:rPr lang="en-US" altLang="zh-TW" sz="2100" b="1" dirty="0">
                <a:latin typeface="Times New Roman" panose="02020603050405020304" pitchFamily="18" charset="0"/>
                <a:ea typeface="標楷體" panose="03000509000000000000" pitchFamily="65" charset="-120"/>
                <a:cs typeface="Times New Roman" panose="02020603050405020304" pitchFamily="18" charset="0"/>
              </a:rPr>
              <a:t>(Webcam)</a:t>
            </a:r>
            <a:r>
              <a:rPr lang="zh-TW" altLang="zh-TW" sz="2100" b="1" dirty="0">
                <a:latin typeface="Times New Roman" panose="02020603050405020304" pitchFamily="18" charset="0"/>
                <a:ea typeface="標楷體" panose="03000509000000000000" pitchFamily="65" charset="-120"/>
                <a:cs typeface="Times New Roman" panose="02020603050405020304" pitchFamily="18" charset="0"/>
              </a:rPr>
              <a:t>，以便透過網路監視寵物的活動狀況。</a:t>
            </a:r>
            <a:endParaRPr lang="en-US" altLang="zh-TW" sz="21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60000">
              <a:buFont typeface="Wingdings" panose="05000000000000000000" pitchFamily="2" charset="2"/>
              <a:buChar char="l"/>
            </a:pPr>
            <a:r>
              <a:rPr lang="zh-TW" altLang="en-US" sz="24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具備遠端控制功能</a:t>
            </a:r>
            <a:endParaRPr lang="en-US" altLang="zh-TW" sz="24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896938" indent="-363538">
              <a:buFont typeface="Wingdings" panose="05000000000000000000" pitchFamily="2" charset="2"/>
              <a:buChar char="Ø"/>
            </a:pPr>
            <a:r>
              <a:rPr lang="zh-TW" altLang="en-US" sz="2100" b="1" dirty="0">
                <a:latin typeface="Times New Roman" panose="02020603050405020304" pitchFamily="18" charset="0"/>
                <a:ea typeface="標楷體" panose="03000509000000000000" pitchFamily="65" charset="-120"/>
                <a:cs typeface="Times New Roman" panose="02020603050405020304" pitchFamily="18" charset="0"/>
              </a:rPr>
              <a:t>在遠端的部分，本系統主要透過網路技術來達成，使用者可以遠端預約餵食及查詢寵物環境狀態，</a:t>
            </a:r>
            <a:r>
              <a:rPr lang="zh-TW" altLang="zh-TW" sz="2100" b="1" dirty="0">
                <a:latin typeface="Times New Roman" panose="02020603050405020304" pitchFamily="18" charset="0"/>
                <a:ea typeface="標楷體" panose="03000509000000000000" pitchFamily="65" charset="-120"/>
                <a:cs typeface="Times New Roman" panose="02020603050405020304" pitchFamily="18" charset="0"/>
              </a:rPr>
              <a:t>達到更快速、更便利進行遠端照顧寵物之目的</a:t>
            </a:r>
            <a:r>
              <a:rPr lang="zh-TW" altLang="en-US" sz="2100" b="1"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100" b="1"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69248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par>
                                <p:cTn id="12" presetID="22" presetClass="entr" presetSubtype="1"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500"/>
                                        <p:tgtEl>
                                          <p:spTgt spid="3">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up)">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261391"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6</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標題 2"/>
          <p:cNvSpPr>
            <a:spLocks noGrp="1"/>
          </p:cNvSpPr>
          <p:nvPr>
            <p:ph type="ctrTitle"/>
          </p:nvPr>
        </p:nvSpPr>
        <p:spPr>
          <a:xfrm>
            <a:off x="685800" y="2391023"/>
            <a:ext cx="7772400" cy="1470025"/>
          </a:xfrm>
        </p:spPr>
        <p:txBody>
          <a:bodyPr>
            <a:normAutofit/>
          </a:bodyPr>
          <a:lstStyle/>
          <a:p>
            <a:r>
              <a:rPr lang="zh-TW" altLang="en-US" sz="5400" b="1" dirty="0">
                <a:solidFill>
                  <a:srgbClr val="0000FF"/>
                </a:solidFill>
                <a:latin typeface="標楷體" panose="03000509000000000000" pitchFamily="65" charset="-120"/>
                <a:ea typeface="標楷體" panose="03000509000000000000" pitchFamily="65" charset="-120"/>
              </a:rPr>
              <a:t>系統架構設計</a:t>
            </a:r>
          </a:p>
        </p:txBody>
      </p:sp>
    </p:spTree>
    <p:extLst>
      <p:ext uri="{BB962C8B-B14F-4D97-AF65-F5344CB8AC3E}">
        <p14:creationId xmlns:p14="http://schemas.microsoft.com/office/powerpoint/2010/main" val="1074008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Autofit/>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系統需求分析</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(1/2)</a:t>
            </a:r>
            <a:endPar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261391"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7</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文字方塊 2"/>
          <p:cNvSpPr txBox="1"/>
          <p:nvPr/>
        </p:nvSpPr>
        <p:spPr>
          <a:xfrm>
            <a:off x="395536" y="1124744"/>
            <a:ext cx="8496945" cy="5001369"/>
          </a:xfrm>
          <a:prstGeom prst="rect">
            <a:avLst/>
          </a:prstGeom>
          <a:noFill/>
        </p:spPr>
        <p:txBody>
          <a:bodyPr wrap="square" rtlCol="0">
            <a:spAutoFit/>
          </a:bodyPr>
          <a:lstStyle/>
          <a:p>
            <a:pPr marL="361950" indent="-361950" algn="just">
              <a:spcAft>
                <a:spcPts val="600"/>
              </a:spcAft>
              <a:buFont typeface="Wingdings" panose="05000000000000000000" pitchFamily="2" charset="2"/>
              <a:buChar char="n"/>
            </a:pPr>
            <a:r>
              <a:rPr lang="zh-TW" altLang="zh-TW"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本研究所擬研發之雲端寵物自動餵食器之功能需求包含以下</a:t>
            </a:r>
            <a:r>
              <a:rPr lang="en-US" altLang="zh-TW"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zh-TW"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部</a:t>
            </a:r>
            <a:r>
              <a:rPr lang="zh-TW" altLang="en-US"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分：</a:t>
            </a:r>
            <a:endParaRPr lang="en-US" altLang="zh-TW"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60000">
              <a:buFont typeface="Wingdings" panose="05000000000000000000" pitchFamily="2" charset="2"/>
              <a:buChar char="l"/>
            </a:pPr>
            <a:r>
              <a:rPr lang="zh-TW" altLang="zh-TW"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遠端設定餵食時間與控制飼料掉落的數量</a:t>
            </a:r>
            <a:endParaRPr lang="en-US" altLang="zh-TW"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876300" indent="-342900" algn="just">
              <a:spcAft>
                <a:spcPts val="600"/>
              </a:spcAft>
              <a:buFont typeface="Wingdings" panose="05000000000000000000" pitchFamily="2" charset="2"/>
              <a:buChar char="Ø"/>
            </a:pP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使用者可以透過手機</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App</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或網頁式使用者介面從遠端來設定餵食的時間及控制每次餵食之飼料數量，達到遠端餵食的目的。</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60000">
              <a:buFont typeface="Wingdings" panose="05000000000000000000" pitchFamily="2" charset="2"/>
              <a:buChar char="l"/>
            </a:pPr>
            <a:r>
              <a:rPr lang="zh-TW" altLang="zh-TW" sz="2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偵測與紀錄飼料剩餘量</a:t>
            </a:r>
            <a:endParaRPr lang="en-US" altLang="zh-TW" sz="2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896938" indent="-363538">
              <a:spcAft>
                <a:spcPts val="600"/>
              </a:spcAft>
              <a:buFont typeface="Wingdings" panose="05000000000000000000" pitchFamily="2" charset="2"/>
              <a:buChar char="Ø"/>
              <a:tabLst>
                <a:tab pos="987425" algn="l"/>
              </a:tabLst>
            </a:pP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在餵食的過程中系統會抓取目前飼料盤上的飼料量，並將結果傳送至雲端資料庫</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685800" indent="-342900">
              <a:buFont typeface="Wingdings" panose="05000000000000000000" pitchFamily="2" charset="2"/>
              <a:buChar char="l"/>
            </a:pPr>
            <a:r>
              <a:rPr lang="zh-TW" altLang="zh-TW" sz="2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測量與紀錄寵物體重</a:t>
            </a:r>
            <a:endParaRPr lang="en-US" altLang="zh-TW" sz="26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896938" indent="-363538">
              <a:buFont typeface="Wingdings" panose="05000000000000000000" pitchFamily="2" charset="2"/>
              <a:buChar char="Ø"/>
            </a:pP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寵物每次進食皆會站上秤重板，系統必須能量測寵物的體重，並傳送到雲端資料庫，以監控寵物的健康狀況。</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59782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up)">
                                      <p:cBhvr>
                                        <p:cTn id="15" dur="500"/>
                                        <p:tgtEl>
                                          <p:spTgt spid="3">
                                            <p:txEl>
                                              <p:pRg st="3" end="3"/>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up)">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up)">
                                      <p:cBhvr>
                                        <p:cTn id="23" dur="500"/>
                                        <p:tgtEl>
                                          <p:spTgt spid="3">
                                            <p:txEl>
                                              <p:pRg st="5" end="5"/>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up)">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rmAutofit fontScale="90000"/>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系統需求分析</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(2/2)</a:t>
            </a:r>
            <a:endPar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261391"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8</a:t>
            </a:fld>
            <a:endParaRPr lang="zh-TW" altLang="en-US" b="1" dirty="0">
              <a:solidFill>
                <a:schemeClr val="tx1"/>
              </a:solidFill>
              <a:latin typeface="Times New Roman" panose="02020603050405020304" pitchFamily="18" charset="0"/>
              <a:cs typeface="Times New Roman" panose="02020603050405020304" pitchFamily="18" charset="0"/>
            </a:endParaRPr>
          </a:p>
        </p:txBody>
      </p:sp>
      <p:sp>
        <p:nvSpPr>
          <p:cNvPr id="3" name="文字方塊 2"/>
          <p:cNvSpPr txBox="1"/>
          <p:nvPr/>
        </p:nvSpPr>
        <p:spPr>
          <a:xfrm>
            <a:off x="467544" y="1124744"/>
            <a:ext cx="8424937" cy="4062651"/>
          </a:xfrm>
          <a:prstGeom prst="rect">
            <a:avLst/>
          </a:prstGeom>
          <a:noFill/>
        </p:spPr>
        <p:txBody>
          <a:bodyPr wrap="square" rtlCol="0">
            <a:spAutoFit/>
          </a:bodyPr>
          <a:lstStyle/>
          <a:p>
            <a:pPr marL="342900" indent="360000">
              <a:buFont typeface="Wingdings" panose="05000000000000000000" pitchFamily="2" charset="2"/>
              <a:buChar char="l"/>
            </a:pPr>
            <a:r>
              <a:rPr lang="zh-TW" altLang="zh-TW"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遠端影像監控寵物</a:t>
            </a:r>
            <a:endParaRPr lang="en-US" altLang="zh-TW"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876300" indent="-342900" algn="just">
              <a:spcAft>
                <a:spcPts val="1200"/>
              </a:spcAft>
              <a:buFont typeface="Wingdings" panose="05000000000000000000" pitchFamily="2" charset="2"/>
              <a:buChar char="Ø"/>
            </a:pP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系統必須能能讓使用者透過</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Web GUI</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及智慧手機</a:t>
            </a:r>
            <a:r>
              <a:rPr lang="en-US" altLang="zh-TW" sz="2400" b="1" dirty="0">
                <a:latin typeface="Times New Roman" panose="02020603050405020304" pitchFamily="18" charset="0"/>
                <a:ea typeface="標楷體" panose="03000509000000000000" pitchFamily="65" charset="-120"/>
                <a:cs typeface="Times New Roman" panose="02020603050405020304" pitchFamily="18" charset="0"/>
              </a:rPr>
              <a:t>App</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透過網路遠端觀看寵物活動之即時影像，進而了解寵物活動與進食狀況。</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60000">
              <a:buFont typeface="Wingdings" panose="05000000000000000000" pitchFamily="2" charset="2"/>
              <a:buChar char="l"/>
            </a:pPr>
            <a:r>
              <a:rPr lang="zh-TW" altLang="zh-TW"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監控餵食器周圍環境</a:t>
            </a:r>
            <a:endParaRPr lang="en-US" altLang="zh-TW" sz="2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896938" indent="-363538">
              <a:buFont typeface="Wingdings" panose="05000000000000000000" pitchFamily="2" charset="2"/>
              <a:buChar char="Ø"/>
              <a:tabLst>
                <a:tab pos="987425" algn="l"/>
              </a:tabLst>
            </a:pP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系統必須能每隔一段時間就透過感測器來監控餵食器周圍環境的溫度及照度，並將環境參數資料儲存到雲端資料庫，以便使用者可後續查詢歷史環境資料。並且，系統可自動控制寵物之活動環境：當溫度過</a:t>
            </a: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高</a:t>
            </a:r>
            <a:r>
              <a:rPr lang="zh-TW" altLang="zh-TW" sz="2400" b="1" dirty="0">
                <a:latin typeface="Times New Roman" panose="02020603050405020304" pitchFamily="18" charset="0"/>
                <a:ea typeface="標楷體" panose="03000509000000000000" pitchFamily="65" charset="-120"/>
                <a:cs typeface="Times New Roman" panose="02020603050405020304" pitchFamily="18" charset="0"/>
              </a:rPr>
              <a:t>時，系統自動開啟風扇；當光源過低時，系統自動開啟電燈。</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319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16632"/>
            <a:ext cx="8278688" cy="677937"/>
          </a:xfrm>
        </p:spPr>
        <p:txBody>
          <a:bodyPr>
            <a:noAutofit/>
          </a:bodyPr>
          <a:lstStyle/>
          <a:p>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系統架構設計</a:t>
            </a:r>
          </a:p>
        </p:txBody>
      </p:sp>
      <p:cxnSp>
        <p:nvCxnSpPr>
          <p:cNvPr id="5" name="直線接點 4"/>
          <p:cNvCxnSpPr/>
          <p:nvPr/>
        </p:nvCxnSpPr>
        <p:spPr>
          <a:xfrm>
            <a:off x="611560" y="980728"/>
            <a:ext cx="8136904"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9" name="直線接點 8"/>
          <p:cNvCxnSpPr/>
          <p:nvPr/>
        </p:nvCxnSpPr>
        <p:spPr>
          <a:xfrm>
            <a:off x="1187624" y="6237312"/>
            <a:ext cx="6984776"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投影片編號版面配置區 9"/>
          <p:cNvSpPr>
            <a:spLocks noGrp="1"/>
          </p:cNvSpPr>
          <p:nvPr>
            <p:ph type="sldNum" sz="quarter" idx="12"/>
          </p:nvPr>
        </p:nvSpPr>
        <p:spPr>
          <a:xfrm>
            <a:off x="4788024" y="6356350"/>
            <a:ext cx="261391" cy="365125"/>
          </a:xfrm>
        </p:spPr>
        <p:txBody>
          <a:bodyPr/>
          <a:lstStyle/>
          <a:p>
            <a:fld id="{F8BE40A0-921C-49EF-AB2A-112ABD1549F2}" type="slidenum">
              <a:rPr lang="zh-TW" altLang="en-US" b="1" smtClean="0">
                <a:solidFill>
                  <a:schemeClr val="tx1"/>
                </a:solidFill>
                <a:latin typeface="Times New Roman" panose="02020603050405020304" pitchFamily="18" charset="0"/>
                <a:cs typeface="Times New Roman" panose="02020603050405020304" pitchFamily="18" charset="0"/>
              </a:rPr>
              <a:t>9</a:t>
            </a:fld>
            <a:endParaRPr lang="zh-TW" altLang="en-US" b="1" dirty="0">
              <a:solidFill>
                <a:schemeClr val="tx1"/>
              </a:solidFill>
              <a:latin typeface="Times New Roman" panose="02020603050405020304" pitchFamily="18" charset="0"/>
              <a:cs typeface="Times New Roman" panose="02020603050405020304" pitchFamily="18" charset="0"/>
            </a:endParaRPr>
          </a:p>
        </p:txBody>
      </p:sp>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052737"/>
            <a:ext cx="8460431" cy="5363220"/>
          </a:xfrm>
          <a:prstGeom prst="rect">
            <a:avLst/>
          </a:prstGeom>
        </p:spPr>
      </p:pic>
      <p:sp>
        <p:nvSpPr>
          <p:cNvPr id="12" name="矩形 11"/>
          <p:cNvSpPr/>
          <p:nvPr/>
        </p:nvSpPr>
        <p:spPr>
          <a:xfrm>
            <a:off x="323528" y="1052736"/>
            <a:ext cx="8640960" cy="16338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latin typeface="Times New Roman" panose="02020603050405020304" pitchFamily="18" charset="0"/>
              <a:cs typeface="Times New Roman" panose="02020603050405020304" pitchFamily="18" charset="0"/>
            </a:endParaRPr>
          </a:p>
        </p:txBody>
      </p:sp>
      <p:sp>
        <p:nvSpPr>
          <p:cNvPr id="13" name="矩形 12"/>
          <p:cNvSpPr/>
          <p:nvPr/>
        </p:nvSpPr>
        <p:spPr>
          <a:xfrm>
            <a:off x="6727011" y="4941168"/>
            <a:ext cx="2021453" cy="936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latin typeface="Times New Roman" panose="02020603050405020304" pitchFamily="18" charset="0"/>
              <a:cs typeface="Times New Roman" panose="02020603050405020304" pitchFamily="18" charset="0"/>
            </a:endParaRPr>
          </a:p>
        </p:txBody>
      </p:sp>
      <p:sp>
        <p:nvSpPr>
          <p:cNvPr id="14" name="文字方塊 11"/>
          <p:cNvSpPr txBox="1"/>
          <p:nvPr/>
        </p:nvSpPr>
        <p:spPr>
          <a:xfrm>
            <a:off x="7043472" y="4358027"/>
            <a:ext cx="1618392" cy="492443"/>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600" b="1" dirty="0">
                <a:solidFill>
                  <a:srgbClr val="0000FF"/>
                </a:solidFill>
                <a:latin typeface="Times New Roman" panose="02020603050405020304" pitchFamily="18" charset="0"/>
                <a:ea typeface="標楷體" pitchFamily="65" charset="-120"/>
                <a:cs typeface="Times New Roman" panose="02020603050405020304" pitchFamily="18" charset="0"/>
              </a:rPr>
              <a:t>(3</a:t>
            </a:r>
            <a:r>
              <a:rPr lang="en-US" altLang="zh-TW" sz="2600" b="1"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600" b="1" dirty="0" smtClean="0">
                <a:solidFill>
                  <a:srgbClr val="0000FF"/>
                </a:solidFill>
                <a:latin typeface="Times New Roman" panose="02020603050405020304" pitchFamily="18" charset="0"/>
                <a:ea typeface="標楷體" pitchFamily="65" charset="-120"/>
                <a:cs typeface="Times New Roman" panose="02020603050405020304" pitchFamily="18" charset="0"/>
              </a:rPr>
              <a:t>用戶</a:t>
            </a:r>
            <a:r>
              <a:rPr lang="zh-TW" altLang="en-US" sz="2600" b="1" dirty="0">
                <a:solidFill>
                  <a:srgbClr val="0000FF"/>
                </a:solidFill>
                <a:latin typeface="Times New Roman" panose="02020603050405020304" pitchFamily="18" charset="0"/>
                <a:ea typeface="標楷體" pitchFamily="65" charset="-120"/>
                <a:cs typeface="Times New Roman" panose="02020603050405020304" pitchFamily="18" charset="0"/>
              </a:rPr>
              <a:t>端</a:t>
            </a:r>
          </a:p>
        </p:txBody>
      </p:sp>
      <p:sp>
        <p:nvSpPr>
          <p:cNvPr id="15" name="文字方塊 13"/>
          <p:cNvSpPr txBox="1"/>
          <p:nvPr/>
        </p:nvSpPr>
        <p:spPr>
          <a:xfrm>
            <a:off x="539552" y="2744727"/>
            <a:ext cx="2432892" cy="523220"/>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800" b="1"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800" b="1" dirty="0" smtClean="0">
                <a:solidFill>
                  <a:srgbClr val="0000FF"/>
                </a:solidFill>
                <a:latin typeface="Times New Roman" panose="02020603050405020304" pitchFamily="18" charset="0"/>
                <a:ea typeface="標楷體" pitchFamily="65" charset="-120"/>
                <a:cs typeface="Times New Roman" panose="02020603050405020304" pitchFamily="18" charset="0"/>
              </a:rPr>
              <a:t>寵物餵食</a:t>
            </a:r>
            <a:r>
              <a:rPr lang="zh-TW" altLang="en-US" sz="2800" b="1" dirty="0">
                <a:solidFill>
                  <a:srgbClr val="0000FF"/>
                </a:solidFill>
                <a:latin typeface="Times New Roman" panose="02020603050405020304" pitchFamily="18" charset="0"/>
                <a:ea typeface="標楷體" pitchFamily="65" charset="-120"/>
                <a:cs typeface="Times New Roman" panose="02020603050405020304" pitchFamily="18" charset="0"/>
              </a:rPr>
              <a:t>器</a:t>
            </a:r>
          </a:p>
        </p:txBody>
      </p:sp>
      <p:sp>
        <p:nvSpPr>
          <p:cNvPr id="17" name="文字方塊 12"/>
          <p:cNvSpPr txBox="1"/>
          <p:nvPr/>
        </p:nvSpPr>
        <p:spPr>
          <a:xfrm>
            <a:off x="7558233" y="471396"/>
            <a:ext cx="1461294" cy="523220"/>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800" b="1" dirty="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800" b="1" dirty="0">
                <a:solidFill>
                  <a:srgbClr val="0000FF"/>
                </a:solidFill>
                <a:latin typeface="Times New Roman" panose="02020603050405020304" pitchFamily="18" charset="0"/>
                <a:ea typeface="標楷體" pitchFamily="65" charset="-120"/>
                <a:cs typeface="Times New Roman" panose="02020603050405020304" pitchFamily="18" charset="0"/>
              </a:rPr>
              <a:t>雲端</a:t>
            </a:r>
          </a:p>
        </p:txBody>
      </p:sp>
      <p:pic>
        <p:nvPicPr>
          <p:cNvPr id="18" name="圖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585" y="3284984"/>
            <a:ext cx="2442303" cy="2736304"/>
          </a:xfrm>
          <a:prstGeom prst="rect">
            <a:avLst/>
          </a:prstGeom>
        </p:spPr>
      </p:pic>
      <p:sp>
        <p:nvSpPr>
          <p:cNvPr id="16" name="矩形 15"/>
          <p:cNvSpPr/>
          <p:nvPr/>
        </p:nvSpPr>
        <p:spPr>
          <a:xfrm>
            <a:off x="1043609" y="3284984"/>
            <a:ext cx="5379466" cy="31309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17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7" grpId="0"/>
      <p:bldP spid="16"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1156</Words>
  <Application>Microsoft Office PowerPoint</Application>
  <PresentationFormat>如螢幕大小 (4:3)</PresentationFormat>
  <Paragraphs>227</Paragraphs>
  <Slides>33</Slides>
  <Notes>33</Notes>
  <HiddenSlides>0</HiddenSlides>
  <MMClips>2</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33</vt:i4>
      </vt:variant>
    </vt:vector>
  </HeadingPairs>
  <TitlesOfParts>
    <vt:vector size="41" baseType="lpstr">
      <vt:lpstr>新細明體</vt:lpstr>
      <vt:lpstr>標楷體</vt:lpstr>
      <vt:lpstr>Arial</vt:lpstr>
      <vt:lpstr>Calibri</vt:lpstr>
      <vt:lpstr>Cambria</vt:lpstr>
      <vt:lpstr>Times New Roman</vt:lpstr>
      <vt:lpstr>Wingdings</vt:lpstr>
      <vt:lpstr>Office 佈景主題</vt:lpstr>
      <vt:lpstr>KC2016知識社群國際研討會</vt:lpstr>
      <vt:lpstr>大綱</vt:lpstr>
      <vt:lpstr>研究背景與目的</vt:lpstr>
      <vt:lpstr>研究背景</vt:lpstr>
      <vt:lpstr>研究目的</vt:lpstr>
      <vt:lpstr>系統架構設計</vt:lpstr>
      <vt:lpstr>系統需求分析(1/2)</vt:lpstr>
      <vt:lpstr>系統需求分析(2/2)</vt:lpstr>
      <vt:lpstr>系統架構設計</vt:lpstr>
      <vt:lpstr>核心功能與系統運作流程設計</vt:lpstr>
      <vt:lpstr>Arduino YUN 軟體功能之設計</vt:lpstr>
      <vt:lpstr>寵物餵食雲端服務之設計</vt:lpstr>
      <vt:lpstr>系統運作流程設計</vt:lpstr>
      <vt:lpstr>腳本一:預約餵食時間流程</vt:lpstr>
      <vt:lpstr>腳本二:餵食寵物流程</vt:lpstr>
      <vt:lpstr>腳本三:雲端監控寵物流程</vt:lpstr>
      <vt:lpstr>腳本四:偵測溫度流程</vt:lpstr>
      <vt:lpstr>腳本五:感測光源流程</vt:lpstr>
      <vt:lpstr>系統實作與整合測試</vt:lpstr>
      <vt:lpstr>系統實作</vt:lpstr>
      <vt:lpstr>系統整合測試結果</vt:lpstr>
      <vt:lpstr>寵物自動餵食系統網頁主畫面</vt:lpstr>
      <vt:lpstr>寵物自動餵食系統App主畫面</vt:lpstr>
      <vt:lpstr>寵物自動餵食系統使用者設定介面</vt:lpstr>
      <vt:lpstr>寵物自動餵食系統餵食設定介面</vt:lpstr>
      <vt:lpstr>寵物自動餵食系統寵物紀錄介面網頁</vt:lpstr>
      <vt:lpstr>寵物自動餵食系統寵物紀錄介面App</vt:lpstr>
      <vt:lpstr>寵物自動餵食系統即時監控介面</vt:lpstr>
      <vt:lpstr>預約餵食時間影片</vt:lpstr>
      <vt:lpstr>感測光源影片</vt:lpstr>
      <vt:lpstr>結論</vt:lpstr>
      <vt:lpstr>結論</vt:lpstr>
      <vt:lpstr>謝謝聆聽 Q &amp; 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KC2016知識社群國際研討會</dc:title>
  <dc:creator>YU-CHENG LIN</dc:creator>
  <cp:lastModifiedBy>mhhung</cp:lastModifiedBy>
  <cp:revision>70</cp:revision>
  <dcterms:created xsi:type="dcterms:W3CDTF">2016-05-24T14:59:55Z</dcterms:created>
  <dcterms:modified xsi:type="dcterms:W3CDTF">2016-05-26T03:58:04Z</dcterms:modified>
</cp:coreProperties>
</file>